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0"/>
  </p:notesMasterIdLst>
  <p:sldIdLst>
    <p:sldId id="256" r:id="rId2"/>
    <p:sldId id="298" r:id="rId3"/>
    <p:sldId id="279" r:id="rId4"/>
    <p:sldId id="302" r:id="rId5"/>
    <p:sldId id="299" r:id="rId6"/>
    <p:sldId id="301" r:id="rId7"/>
    <p:sldId id="303" r:id="rId8"/>
    <p:sldId id="304" r:id="rId9"/>
    <p:sldId id="305" r:id="rId10"/>
    <p:sldId id="300" r:id="rId11"/>
    <p:sldId id="288" r:id="rId12"/>
    <p:sldId id="312" r:id="rId13"/>
    <p:sldId id="317" r:id="rId14"/>
    <p:sldId id="336" r:id="rId15"/>
    <p:sldId id="337" r:id="rId16"/>
    <p:sldId id="293" r:id="rId17"/>
    <p:sldId id="316" r:id="rId18"/>
    <p:sldId id="307" r:id="rId19"/>
    <p:sldId id="310" r:id="rId20"/>
    <p:sldId id="308" r:id="rId21"/>
    <p:sldId id="318" r:id="rId22"/>
    <p:sldId id="309" r:id="rId23"/>
    <p:sldId id="338" r:id="rId24"/>
    <p:sldId id="295" r:id="rId25"/>
    <p:sldId id="319" r:id="rId26"/>
    <p:sldId id="325" r:id="rId27"/>
    <p:sldId id="326" r:id="rId28"/>
    <p:sldId id="327" r:id="rId29"/>
    <p:sldId id="328" r:id="rId30"/>
    <p:sldId id="329" r:id="rId31"/>
    <p:sldId id="330" r:id="rId32"/>
    <p:sldId id="331" r:id="rId33"/>
    <p:sldId id="332" r:id="rId34"/>
    <p:sldId id="333" r:id="rId35"/>
    <p:sldId id="334" r:id="rId36"/>
    <p:sldId id="335" r:id="rId37"/>
    <p:sldId id="348" r:id="rId38"/>
    <p:sldId id="340" r:id="rId39"/>
    <p:sldId id="341" r:id="rId40"/>
    <p:sldId id="342" r:id="rId41"/>
    <p:sldId id="343" r:id="rId42"/>
    <p:sldId id="344" r:id="rId43"/>
    <p:sldId id="345" r:id="rId44"/>
    <p:sldId id="339" r:id="rId45"/>
    <p:sldId id="346" r:id="rId46"/>
    <p:sldId id="347" r:id="rId47"/>
    <p:sldId id="349" r:id="rId48"/>
    <p:sldId id="350" r:id="rId4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99FF"/>
    <a:srgbClr val="66CCFF"/>
    <a:srgbClr val="00CCFF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1738" y="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AB998A-B6B5-4C48-A3D2-AA0C70D11AA0}" type="datetimeFigureOut">
              <a:rPr lang="zh-CN" altLang="en-US" smtClean="0"/>
              <a:t>2022/8/23</a:t>
            </a:fld>
            <a:endParaRPr lang="zh-CN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CD6269-626C-4546-8F35-F3014D8F980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55286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CD6269-626C-4546-8F35-F3014D8F9804}" type="slidenum">
              <a:rPr lang="zh-CN" altLang="en-US" smtClean="0"/>
              <a:t>38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68580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CD6269-626C-4546-8F35-F3014D8F9804}" type="slidenum">
              <a:rPr lang="zh-CN" altLang="en-US" smtClean="0"/>
              <a:t>39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545490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CD6269-626C-4546-8F35-F3014D8F9804}" type="slidenum">
              <a:rPr lang="zh-CN" altLang="en-US" smtClean="0"/>
              <a:t>40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141967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DD2D8-5ADF-447C-82C9-ABD1AEBEDDAE}" type="datetimeFigureOut">
              <a:rPr lang="en-GB" smtClean="0"/>
              <a:pPr/>
              <a:t>22/08/2022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EE6A1-141F-4B90-A852-40F7E609505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DD2D8-5ADF-447C-82C9-ABD1AEBEDDAE}" type="datetimeFigureOut">
              <a:rPr lang="en-GB" smtClean="0"/>
              <a:pPr/>
              <a:t>22/08/2022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EE6A1-141F-4B90-A852-40F7E609505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DD2D8-5ADF-447C-82C9-ABD1AEBEDDAE}" type="datetimeFigureOut">
              <a:rPr lang="en-GB" smtClean="0"/>
              <a:pPr/>
              <a:t>22/08/2022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EE6A1-141F-4B90-A852-40F7E609505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DD2D8-5ADF-447C-82C9-ABD1AEBEDDAE}" type="datetimeFigureOut">
              <a:rPr lang="en-GB" smtClean="0"/>
              <a:pPr/>
              <a:t>22/08/2022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EE6A1-141F-4B90-A852-40F7E609505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DD2D8-5ADF-447C-82C9-ABD1AEBEDDAE}" type="datetimeFigureOut">
              <a:rPr lang="en-GB" smtClean="0"/>
              <a:pPr/>
              <a:t>22/08/2022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EE6A1-141F-4B90-A852-40F7E609505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DD2D8-5ADF-447C-82C9-ABD1AEBEDDAE}" type="datetimeFigureOut">
              <a:rPr lang="en-GB" smtClean="0"/>
              <a:pPr/>
              <a:t>22/08/2022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EE6A1-141F-4B90-A852-40F7E609505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DD2D8-5ADF-447C-82C9-ABD1AEBEDDAE}" type="datetimeFigureOut">
              <a:rPr lang="en-GB" smtClean="0"/>
              <a:pPr/>
              <a:t>22/08/2022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EE6A1-141F-4B90-A852-40F7E609505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DD2D8-5ADF-447C-82C9-ABD1AEBEDDAE}" type="datetimeFigureOut">
              <a:rPr lang="en-GB" smtClean="0"/>
              <a:pPr/>
              <a:t>22/08/2022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EE6A1-141F-4B90-A852-40F7E609505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DD2D8-5ADF-447C-82C9-ABD1AEBEDDAE}" type="datetimeFigureOut">
              <a:rPr lang="en-GB" smtClean="0"/>
              <a:pPr/>
              <a:t>22/08/2022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EE6A1-141F-4B90-A852-40F7E609505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DD2D8-5ADF-447C-82C9-ABD1AEBEDDAE}" type="datetimeFigureOut">
              <a:rPr lang="en-GB" smtClean="0"/>
              <a:pPr/>
              <a:t>22/08/2022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EE6A1-141F-4B90-A852-40F7E609505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DD2D8-5ADF-447C-82C9-ABD1AEBEDDAE}" type="datetimeFigureOut">
              <a:rPr lang="en-GB" smtClean="0"/>
              <a:pPr/>
              <a:t>22/08/2022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EE6A1-141F-4B90-A852-40F7E609505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DD2D8-5ADF-447C-82C9-ABD1AEBEDDAE}" type="datetimeFigureOut">
              <a:rPr lang="en-GB" smtClean="0"/>
              <a:pPr/>
              <a:t>22/08/2022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EEE6A1-141F-4B90-A852-40F7E609505A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Algorithmic Game Theory</a:t>
            </a:r>
            <a:br>
              <a:rPr lang="en-GB" dirty="0"/>
            </a:br>
            <a:br>
              <a:rPr lang="en-GB" dirty="0"/>
            </a:br>
            <a:r>
              <a:rPr lang="en-GB" dirty="0">
                <a:solidFill>
                  <a:schemeClr val="tx2"/>
                </a:solidFill>
              </a:rPr>
              <a:t>Lecture 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4581128"/>
            <a:ext cx="6400800" cy="1752600"/>
          </a:xfrm>
        </p:spPr>
        <p:txBody>
          <a:bodyPr/>
          <a:lstStyle/>
          <a:p>
            <a:r>
              <a:rPr lang="en-GB" dirty="0">
                <a:solidFill>
                  <a:srgbClr val="FF0000"/>
                </a:solidFill>
              </a:rPr>
              <a:t>Biaoshuai Tao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2"/>
                </a:solidFill>
              </a:rPr>
              <a:t>Joint Project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lnSpcReduction="10000"/>
          </a:bodyPr>
          <a:lstStyle/>
          <a:p>
            <a:r>
              <a:rPr lang="en-GB" dirty="0"/>
              <a:t>Two students are </a:t>
            </a:r>
            <a:br>
              <a:rPr lang="en-GB" dirty="0"/>
            </a:br>
            <a:r>
              <a:rPr lang="en-GB" dirty="0"/>
              <a:t>assigned a project </a:t>
            </a:r>
          </a:p>
          <a:p>
            <a:r>
              <a:rPr lang="en-GB" dirty="0"/>
              <a:t>If at least one of them </a:t>
            </a:r>
            <a:br>
              <a:rPr lang="en-GB" dirty="0"/>
            </a:br>
            <a:r>
              <a:rPr lang="en-GB" dirty="0"/>
              <a:t>works hard, </a:t>
            </a:r>
            <a:br>
              <a:rPr lang="en-GB" dirty="0"/>
            </a:br>
            <a:r>
              <a:rPr lang="en-GB" dirty="0"/>
              <a:t>the project succeeds </a:t>
            </a:r>
          </a:p>
          <a:p>
            <a:r>
              <a:rPr lang="en-GB" dirty="0"/>
              <a:t>Each student </a:t>
            </a:r>
          </a:p>
          <a:p>
            <a:pPr lvl="1"/>
            <a:r>
              <a:rPr lang="en-GB" dirty="0"/>
              <a:t>wants the project to succeed (+5) </a:t>
            </a:r>
          </a:p>
          <a:p>
            <a:pPr lvl="1"/>
            <a:r>
              <a:rPr lang="en-GB" dirty="0"/>
              <a:t>prefers not to make an effort (-2) </a:t>
            </a:r>
          </a:p>
          <a:p>
            <a:pPr lvl="1"/>
            <a:r>
              <a:rPr lang="en-GB" dirty="0"/>
              <a:t>hates to be exploited, i.e., work hard when the other slacks (-8)</a:t>
            </a:r>
          </a:p>
          <a:p>
            <a:endParaRPr lang="en-US" dirty="0"/>
          </a:p>
        </p:txBody>
      </p:sp>
      <p:grpSp>
        <p:nvGrpSpPr>
          <p:cNvPr id="19" name="Group 18"/>
          <p:cNvGrpSpPr/>
          <p:nvPr/>
        </p:nvGrpSpPr>
        <p:grpSpPr>
          <a:xfrm>
            <a:off x="5292080" y="1700808"/>
            <a:ext cx="1180717" cy="800799"/>
            <a:chOff x="5292080" y="1700808"/>
            <a:chExt cx="1180717" cy="800799"/>
          </a:xfrm>
        </p:grpSpPr>
        <p:sp>
          <p:nvSpPr>
            <p:cNvPr id="7" name="TextBox 6"/>
            <p:cNvSpPr txBox="1"/>
            <p:nvPr/>
          </p:nvSpPr>
          <p:spPr>
            <a:xfrm>
              <a:off x="5292080" y="1916832"/>
              <a:ext cx="604653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3200" dirty="0">
                  <a:solidFill>
                    <a:srgbClr val="FF0000"/>
                  </a:solidFill>
                </a:rPr>
                <a:t>P1</a:t>
              </a:r>
              <a:endParaRPr lang="en-US" sz="3200" dirty="0">
                <a:solidFill>
                  <a:srgbClr val="FF0000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868144" y="1700808"/>
              <a:ext cx="604653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3200" dirty="0">
                  <a:solidFill>
                    <a:schemeClr val="accent1"/>
                  </a:solidFill>
                </a:rPr>
                <a:t>P2</a:t>
              </a:r>
              <a:endParaRPr lang="en-US" sz="3200" dirty="0">
                <a:solidFill>
                  <a:schemeClr val="accent1"/>
                </a:solidFill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5292080" y="1772816"/>
            <a:ext cx="3400903" cy="2024935"/>
            <a:chOff x="5292080" y="1772816"/>
            <a:chExt cx="3400903" cy="2024935"/>
          </a:xfrm>
        </p:grpSpPr>
        <p:sp>
          <p:nvSpPr>
            <p:cNvPr id="5" name="TextBox 4"/>
            <p:cNvSpPr txBox="1"/>
            <p:nvPr/>
          </p:nvSpPr>
          <p:spPr>
            <a:xfrm>
              <a:off x="6444208" y="1772816"/>
              <a:ext cx="1077924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3200" dirty="0">
                  <a:solidFill>
                    <a:schemeClr val="accent1"/>
                  </a:solidFill>
                </a:rPr>
                <a:t>Work</a:t>
              </a:r>
              <a:endParaRPr lang="en-US" sz="3200" dirty="0">
                <a:solidFill>
                  <a:schemeClr val="accent1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7668344" y="1772816"/>
              <a:ext cx="102463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3200" dirty="0">
                  <a:solidFill>
                    <a:schemeClr val="accent1"/>
                  </a:solidFill>
                </a:rPr>
                <a:t>Slack</a:t>
              </a:r>
              <a:endParaRPr lang="en-US" sz="3200" dirty="0">
                <a:solidFill>
                  <a:schemeClr val="accent1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292080" y="2492896"/>
              <a:ext cx="1077924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3200" dirty="0">
                  <a:solidFill>
                    <a:srgbClr val="FF0000"/>
                  </a:solidFill>
                </a:rPr>
                <a:t>Work</a:t>
              </a:r>
              <a:endParaRPr lang="en-US" sz="3200" dirty="0">
                <a:solidFill>
                  <a:srgbClr val="FF0000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292080" y="3212976"/>
              <a:ext cx="102463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3200" dirty="0">
                  <a:solidFill>
                    <a:srgbClr val="FF0000"/>
                  </a:solidFill>
                </a:rPr>
                <a:t>Slack</a:t>
              </a:r>
              <a:endParaRPr lang="en-US" sz="3200" dirty="0">
                <a:solidFill>
                  <a:srgbClr val="FF0000"/>
                </a:solidFill>
              </a:endParaRPr>
            </a:p>
          </p:txBody>
        </p:sp>
      </p:grpSp>
      <p:graphicFrame>
        <p:nvGraphicFramePr>
          <p:cNvPr id="18" name="Content Placeholder 3"/>
          <p:cNvGraphicFramePr>
            <a:graphicFrameLocks/>
          </p:cNvGraphicFramePr>
          <p:nvPr/>
        </p:nvGraphicFramePr>
        <p:xfrm>
          <a:off x="6444208" y="2420888"/>
          <a:ext cx="2448272" cy="15841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241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(</a:t>
                      </a:r>
                      <a:r>
                        <a:rPr lang="en-GB" sz="3200" dirty="0">
                          <a:solidFill>
                            <a:srgbClr val="FF0000"/>
                          </a:solidFill>
                        </a:rPr>
                        <a:t>3</a:t>
                      </a:r>
                      <a:r>
                        <a:rPr lang="en-GB" sz="3200" dirty="0"/>
                        <a:t>,</a:t>
                      </a:r>
                      <a:r>
                        <a:rPr lang="en-GB" sz="3200" baseline="0" dirty="0"/>
                        <a:t> </a:t>
                      </a:r>
                      <a:r>
                        <a:rPr lang="en-GB" sz="3200" baseline="0" dirty="0">
                          <a:solidFill>
                            <a:schemeClr val="accent1"/>
                          </a:solidFill>
                        </a:rPr>
                        <a:t>3</a:t>
                      </a:r>
                      <a:r>
                        <a:rPr lang="en-GB" sz="3200" dirty="0"/>
                        <a:t>)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(</a:t>
                      </a:r>
                      <a:r>
                        <a:rPr lang="en-GB" sz="3200" dirty="0">
                          <a:solidFill>
                            <a:srgbClr val="FF0000"/>
                          </a:solidFill>
                        </a:rPr>
                        <a:t>-5</a:t>
                      </a:r>
                      <a:r>
                        <a:rPr lang="en-GB" sz="3200" dirty="0"/>
                        <a:t>, </a:t>
                      </a:r>
                      <a:r>
                        <a:rPr lang="en-GB" sz="3200" dirty="0">
                          <a:solidFill>
                            <a:schemeClr val="accent1"/>
                          </a:solidFill>
                        </a:rPr>
                        <a:t>5</a:t>
                      </a:r>
                      <a:r>
                        <a:rPr lang="en-GB" sz="3200" dirty="0"/>
                        <a:t>)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(</a:t>
                      </a:r>
                      <a:r>
                        <a:rPr lang="en-GB" sz="3200" dirty="0">
                          <a:solidFill>
                            <a:srgbClr val="FF0000"/>
                          </a:solidFill>
                        </a:rPr>
                        <a:t>5</a:t>
                      </a:r>
                      <a:r>
                        <a:rPr lang="en-GB" sz="3200" dirty="0"/>
                        <a:t>, </a:t>
                      </a:r>
                      <a:r>
                        <a:rPr lang="en-GB" sz="3200" dirty="0">
                          <a:solidFill>
                            <a:schemeClr val="accent1"/>
                          </a:solidFill>
                        </a:rPr>
                        <a:t>-5</a:t>
                      </a:r>
                      <a:r>
                        <a:rPr lang="en-GB" sz="3200" dirty="0"/>
                        <a:t>)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(</a:t>
                      </a:r>
                      <a:r>
                        <a:rPr lang="en-GB" sz="3200" dirty="0">
                          <a:solidFill>
                            <a:srgbClr val="FF0000"/>
                          </a:solidFill>
                        </a:rPr>
                        <a:t>0</a:t>
                      </a:r>
                      <a:r>
                        <a:rPr lang="en-GB" sz="3200" dirty="0"/>
                        <a:t>, </a:t>
                      </a:r>
                      <a:r>
                        <a:rPr lang="en-GB" sz="3200" dirty="0">
                          <a:solidFill>
                            <a:schemeClr val="accent1"/>
                          </a:solidFill>
                        </a:rPr>
                        <a:t>0</a:t>
                      </a:r>
                      <a:r>
                        <a:rPr lang="en-GB" sz="3200" dirty="0"/>
                        <a:t>)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>
                <a:solidFill>
                  <a:schemeClr val="tx2"/>
                </a:solidFill>
              </a:rPr>
              <a:t>Joint Project vs. Prisoner’s Dilemma </a:t>
            </a:r>
            <a:endParaRPr lang="en-US" dirty="0">
              <a:solidFill>
                <a:schemeClr val="tx2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115616" y="2348880"/>
          <a:ext cx="2952328" cy="1440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761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61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(</a:t>
                      </a:r>
                      <a:r>
                        <a:rPr lang="en-GB" sz="3200" dirty="0">
                          <a:solidFill>
                            <a:srgbClr val="FF0000"/>
                          </a:solidFill>
                        </a:rPr>
                        <a:t>3</a:t>
                      </a:r>
                      <a:r>
                        <a:rPr lang="en-GB" sz="3200" dirty="0"/>
                        <a:t>,</a:t>
                      </a:r>
                      <a:r>
                        <a:rPr lang="en-GB" sz="3200" baseline="0" dirty="0"/>
                        <a:t> </a:t>
                      </a:r>
                      <a:r>
                        <a:rPr lang="en-GB" sz="3200" baseline="0" dirty="0">
                          <a:solidFill>
                            <a:schemeClr val="accent1"/>
                          </a:solidFill>
                        </a:rPr>
                        <a:t>3</a:t>
                      </a:r>
                      <a:r>
                        <a:rPr lang="en-GB" sz="3200" dirty="0"/>
                        <a:t>)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(</a:t>
                      </a:r>
                      <a:r>
                        <a:rPr lang="en-GB" sz="3200" dirty="0">
                          <a:solidFill>
                            <a:srgbClr val="FF0000"/>
                          </a:solidFill>
                        </a:rPr>
                        <a:t>-5</a:t>
                      </a:r>
                      <a:r>
                        <a:rPr lang="en-GB" sz="3200" dirty="0"/>
                        <a:t>, </a:t>
                      </a:r>
                      <a:r>
                        <a:rPr lang="en-GB" sz="3200" dirty="0">
                          <a:solidFill>
                            <a:schemeClr val="accent1"/>
                          </a:solidFill>
                        </a:rPr>
                        <a:t>5</a:t>
                      </a:r>
                      <a:r>
                        <a:rPr lang="en-GB" sz="3200" dirty="0"/>
                        <a:t>)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(</a:t>
                      </a:r>
                      <a:r>
                        <a:rPr lang="en-GB" sz="3200" dirty="0">
                          <a:solidFill>
                            <a:srgbClr val="FF0000"/>
                          </a:solidFill>
                        </a:rPr>
                        <a:t>5</a:t>
                      </a:r>
                      <a:r>
                        <a:rPr lang="en-GB" sz="3200" dirty="0"/>
                        <a:t>, </a:t>
                      </a:r>
                      <a:r>
                        <a:rPr lang="en-GB" sz="3200" dirty="0">
                          <a:solidFill>
                            <a:schemeClr val="accent1"/>
                          </a:solidFill>
                        </a:rPr>
                        <a:t>-5</a:t>
                      </a:r>
                      <a:r>
                        <a:rPr lang="en-GB" sz="3200" dirty="0"/>
                        <a:t>)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(</a:t>
                      </a:r>
                      <a:r>
                        <a:rPr lang="en-GB" sz="3200" dirty="0">
                          <a:solidFill>
                            <a:srgbClr val="FF0000"/>
                          </a:solidFill>
                        </a:rPr>
                        <a:t>0</a:t>
                      </a:r>
                      <a:r>
                        <a:rPr lang="en-GB" sz="3200" dirty="0"/>
                        <a:t>, </a:t>
                      </a:r>
                      <a:r>
                        <a:rPr lang="en-GB" sz="3200" dirty="0">
                          <a:solidFill>
                            <a:schemeClr val="accent1"/>
                          </a:solidFill>
                        </a:rPr>
                        <a:t>0</a:t>
                      </a:r>
                      <a:r>
                        <a:rPr lang="en-GB" sz="3200" dirty="0"/>
                        <a:t>)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13" name="Group 12"/>
          <p:cNvGrpSpPr/>
          <p:nvPr/>
        </p:nvGrpSpPr>
        <p:grpSpPr>
          <a:xfrm>
            <a:off x="539552" y="1700808"/>
            <a:ext cx="3102236" cy="2024935"/>
            <a:chOff x="539552" y="1700808"/>
            <a:chExt cx="3102236" cy="2024935"/>
          </a:xfrm>
        </p:grpSpPr>
        <p:sp>
          <p:nvSpPr>
            <p:cNvPr id="5" name="TextBox 4"/>
            <p:cNvSpPr txBox="1"/>
            <p:nvPr/>
          </p:nvSpPr>
          <p:spPr>
            <a:xfrm>
              <a:off x="1691680" y="1700808"/>
              <a:ext cx="55015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3200" dirty="0">
                  <a:solidFill>
                    <a:schemeClr val="accent1"/>
                  </a:solidFill>
                </a:rPr>
                <a:t>W</a:t>
              </a:r>
              <a:endParaRPr lang="en-US" sz="3200" dirty="0">
                <a:solidFill>
                  <a:schemeClr val="accent1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203848" y="1700808"/>
              <a:ext cx="43794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3200" dirty="0">
                  <a:solidFill>
                    <a:schemeClr val="accent1"/>
                  </a:solidFill>
                </a:rPr>
                <a:t>S</a:t>
              </a:r>
              <a:endParaRPr lang="en-US" sz="3200" dirty="0">
                <a:solidFill>
                  <a:schemeClr val="accent1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39552" y="2276872"/>
              <a:ext cx="55015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3200" dirty="0">
                  <a:solidFill>
                    <a:srgbClr val="FF0000"/>
                  </a:solidFill>
                </a:rPr>
                <a:t>W</a:t>
              </a:r>
              <a:endParaRPr lang="en-US" sz="3200" dirty="0">
                <a:solidFill>
                  <a:srgbClr val="FF0000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39552" y="3140968"/>
              <a:ext cx="37382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3200" dirty="0">
                  <a:solidFill>
                    <a:srgbClr val="FF0000"/>
                  </a:solidFill>
                </a:rPr>
                <a:t>S</a:t>
              </a:r>
              <a:endParaRPr lang="en-US" sz="3200" dirty="0">
                <a:solidFill>
                  <a:srgbClr val="FF0000"/>
                </a:solidFill>
              </a:endParaRPr>
            </a:p>
          </p:txBody>
        </p:sp>
      </p:grpSp>
      <p:sp>
        <p:nvSpPr>
          <p:cNvPr id="9" name="Content Placeholder 2"/>
          <p:cNvSpPr txBox="1">
            <a:spLocks/>
          </p:cNvSpPr>
          <p:nvPr/>
        </p:nvSpPr>
        <p:spPr>
          <a:xfrm>
            <a:off x="0" y="4365104"/>
            <a:ext cx="9144000" cy="20882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800" dirty="0"/>
              <a:t>I</a:t>
            </a:r>
            <a:r>
              <a:rPr lang="en-GB" sz="2800" noProof="0" dirty="0"/>
              <a:t>n JP, row player prefers (S, W) to (W, W) to (S, S) to (W, S)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800" dirty="0"/>
              <a:t>In PD, row player prefers (C, Q) to (Q, Q) to (C, C) to (Q, C)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800" dirty="0"/>
              <a:t>column player has similar preferences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These</a:t>
            </a:r>
            <a:r>
              <a:rPr kumimoji="0" lang="en-GB" sz="28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wo games are 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equivalent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!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800" dirty="0"/>
              <a:t>Game theory prediction: both students will slack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2" name="Content Placeholder 3"/>
          <p:cNvGraphicFramePr>
            <a:graphicFrameLocks/>
          </p:cNvGraphicFramePr>
          <p:nvPr/>
        </p:nvGraphicFramePr>
        <p:xfrm>
          <a:off x="5580112" y="2348880"/>
          <a:ext cx="2952328" cy="1440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761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61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(</a:t>
                      </a:r>
                      <a:r>
                        <a:rPr lang="en-GB" sz="3200" dirty="0">
                          <a:solidFill>
                            <a:srgbClr val="FF0000"/>
                          </a:solidFill>
                        </a:rPr>
                        <a:t>-1</a:t>
                      </a:r>
                      <a:r>
                        <a:rPr lang="en-GB" sz="3200" dirty="0"/>
                        <a:t>,</a:t>
                      </a:r>
                      <a:r>
                        <a:rPr lang="en-GB" sz="3200" baseline="0" dirty="0"/>
                        <a:t> </a:t>
                      </a:r>
                      <a:r>
                        <a:rPr lang="en-GB" sz="3200" baseline="0" dirty="0">
                          <a:solidFill>
                            <a:schemeClr val="accent1"/>
                          </a:solidFill>
                        </a:rPr>
                        <a:t>-1</a:t>
                      </a:r>
                      <a:r>
                        <a:rPr lang="en-GB" sz="3200" dirty="0"/>
                        <a:t>)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(</a:t>
                      </a:r>
                      <a:r>
                        <a:rPr lang="en-GB" sz="3200" dirty="0">
                          <a:solidFill>
                            <a:srgbClr val="FF0000"/>
                          </a:solidFill>
                        </a:rPr>
                        <a:t>-4</a:t>
                      </a:r>
                      <a:r>
                        <a:rPr lang="en-GB" sz="3200" dirty="0"/>
                        <a:t>, </a:t>
                      </a:r>
                      <a:r>
                        <a:rPr lang="en-GB" sz="3200" dirty="0">
                          <a:solidFill>
                            <a:schemeClr val="accent1"/>
                          </a:solidFill>
                        </a:rPr>
                        <a:t>0</a:t>
                      </a:r>
                      <a:r>
                        <a:rPr lang="en-GB" sz="3200" dirty="0"/>
                        <a:t>)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(</a:t>
                      </a:r>
                      <a:r>
                        <a:rPr lang="en-GB" sz="3200" dirty="0">
                          <a:solidFill>
                            <a:srgbClr val="FF0000"/>
                          </a:solidFill>
                        </a:rPr>
                        <a:t>0</a:t>
                      </a:r>
                      <a:r>
                        <a:rPr lang="en-GB" sz="3200" dirty="0"/>
                        <a:t>, </a:t>
                      </a:r>
                      <a:r>
                        <a:rPr lang="en-GB" sz="3200" dirty="0">
                          <a:solidFill>
                            <a:schemeClr val="accent1"/>
                          </a:solidFill>
                        </a:rPr>
                        <a:t>-4</a:t>
                      </a:r>
                      <a:r>
                        <a:rPr lang="en-GB" sz="3200" dirty="0"/>
                        <a:t>)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(</a:t>
                      </a:r>
                      <a:r>
                        <a:rPr lang="en-GB" sz="3200" dirty="0">
                          <a:solidFill>
                            <a:srgbClr val="FF0000"/>
                          </a:solidFill>
                        </a:rPr>
                        <a:t>-3</a:t>
                      </a:r>
                      <a:r>
                        <a:rPr lang="en-GB" sz="3200" dirty="0"/>
                        <a:t>, </a:t>
                      </a:r>
                      <a:r>
                        <a:rPr lang="en-GB" sz="3200" dirty="0">
                          <a:solidFill>
                            <a:schemeClr val="accent1"/>
                          </a:solidFill>
                        </a:rPr>
                        <a:t>-3</a:t>
                      </a:r>
                      <a:r>
                        <a:rPr lang="en-GB" sz="3200" dirty="0"/>
                        <a:t>)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14" name="Group 13"/>
          <p:cNvGrpSpPr/>
          <p:nvPr/>
        </p:nvGrpSpPr>
        <p:grpSpPr>
          <a:xfrm>
            <a:off x="5004048" y="1772816"/>
            <a:ext cx="3102236" cy="2024935"/>
            <a:chOff x="539552" y="1700808"/>
            <a:chExt cx="3102236" cy="2024935"/>
          </a:xfrm>
        </p:grpSpPr>
        <p:sp>
          <p:nvSpPr>
            <p:cNvPr id="15" name="TextBox 14"/>
            <p:cNvSpPr txBox="1"/>
            <p:nvPr/>
          </p:nvSpPr>
          <p:spPr>
            <a:xfrm>
              <a:off x="1691680" y="1700808"/>
              <a:ext cx="46038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3200" dirty="0">
                  <a:solidFill>
                    <a:schemeClr val="accent1"/>
                  </a:solidFill>
                </a:rPr>
                <a:t>Q</a:t>
              </a:r>
              <a:endParaRPr lang="en-US" sz="3200" dirty="0">
                <a:solidFill>
                  <a:schemeClr val="accent1"/>
                </a:solidFill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203848" y="1700808"/>
              <a:ext cx="43794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3200" dirty="0">
                  <a:solidFill>
                    <a:schemeClr val="accent1"/>
                  </a:solidFill>
                </a:rPr>
                <a:t>C</a:t>
              </a:r>
              <a:endParaRPr lang="en-US" sz="3200" dirty="0">
                <a:solidFill>
                  <a:schemeClr val="accent1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39552" y="2276872"/>
              <a:ext cx="46038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3200" dirty="0">
                  <a:solidFill>
                    <a:srgbClr val="FF0000"/>
                  </a:solidFill>
                </a:rPr>
                <a:t>Q</a:t>
              </a:r>
              <a:endParaRPr lang="en-US" sz="3200" dirty="0">
                <a:solidFill>
                  <a:srgbClr val="FF0000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39552" y="3140968"/>
              <a:ext cx="404278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3200" dirty="0">
                  <a:solidFill>
                    <a:srgbClr val="FF0000"/>
                  </a:solidFill>
                </a:rPr>
                <a:t>C</a:t>
              </a:r>
              <a:endParaRPr lang="en-US" sz="32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2410966" y="2781722"/>
            <a:ext cx="361628" cy="432048"/>
            <a:chOff x="2410966" y="2781722"/>
            <a:chExt cx="361628" cy="432048"/>
          </a:xfrm>
        </p:grpSpPr>
        <p:cxnSp>
          <p:nvCxnSpPr>
            <p:cNvPr id="21" name="Straight Arrow Connector 20"/>
            <p:cNvCxnSpPr/>
            <p:nvPr/>
          </p:nvCxnSpPr>
          <p:spPr>
            <a:xfrm rot="5400000" flipH="1" flipV="1">
              <a:off x="2195736" y="2996952"/>
              <a:ext cx="432048" cy="1588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/>
            <p:nvPr/>
          </p:nvCxnSpPr>
          <p:spPr>
            <a:xfrm rot="5400000" flipH="1" flipV="1">
              <a:off x="2555776" y="2996952"/>
              <a:ext cx="432048" cy="1588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/>
            <p:nvPr/>
          </p:nvCxnSpPr>
          <p:spPr>
            <a:xfrm rot="16200000" flipH="1">
              <a:off x="2411760" y="2852936"/>
              <a:ext cx="360040" cy="36004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Group 33"/>
          <p:cNvGrpSpPr/>
          <p:nvPr/>
        </p:nvGrpSpPr>
        <p:grpSpPr>
          <a:xfrm>
            <a:off x="6876256" y="2780928"/>
            <a:ext cx="361628" cy="432048"/>
            <a:chOff x="2410966" y="2781722"/>
            <a:chExt cx="361628" cy="432048"/>
          </a:xfrm>
        </p:grpSpPr>
        <p:cxnSp>
          <p:nvCxnSpPr>
            <p:cNvPr id="35" name="Straight Arrow Connector 34"/>
            <p:cNvCxnSpPr/>
            <p:nvPr/>
          </p:nvCxnSpPr>
          <p:spPr>
            <a:xfrm rot="5400000" flipH="1" flipV="1">
              <a:off x="2195736" y="2996952"/>
              <a:ext cx="432048" cy="1588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/>
            <p:nvPr/>
          </p:nvCxnSpPr>
          <p:spPr>
            <a:xfrm rot="5400000" flipH="1" flipV="1">
              <a:off x="2555776" y="2996952"/>
              <a:ext cx="432048" cy="1588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/>
            <p:nvPr/>
          </p:nvCxnSpPr>
          <p:spPr>
            <a:xfrm rot="16200000" flipH="1">
              <a:off x="2411760" y="2852936"/>
              <a:ext cx="360040" cy="36004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2"/>
                </a:solidFill>
              </a:rPr>
              <a:t>Going Out For Dinner</a:t>
            </a:r>
            <a:r>
              <a:rPr lang="en-GB" dirty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00200"/>
            <a:ext cx="8964488" cy="4997152"/>
          </a:xfrm>
        </p:spPr>
        <p:txBody>
          <a:bodyPr>
            <a:normAutofit/>
          </a:bodyPr>
          <a:lstStyle/>
          <a:p>
            <a:r>
              <a:rPr lang="en-GB" sz="2800" dirty="0"/>
              <a:t>Marcie and Pattie are </a:t>
            </a:r>
            <a:br>
              <a:rPr lang="en-GB" sz="2800" dirty="0"/>
            </a:br>
            <a:r>
              <a:rPr lang="en-GB" sz="2800" dirty="0"/>
              <a:t>going out for dinner</a:t>
            </a:r>
          </a:p>
          <a:p>
            <a:r>
              <a:rPr lang="en-GB" sz="2800" dirty="0"/>
              <a:t>They agree to split the </a:t>
            </a:r>
            <a:br>
              <a:rPr lang="en-GB" sz="2800" dirty="0"/>
            </a:br>
            <a:r>
              <a:rPr lang="en-GB" sz="2800" dirty="0"/>
              <a:t>bill equally </a:t>
            </a:r>
          </a:p>
          <a:p>
            <a:r>
              <a:rPr lang="en-GB" sz="2800" dirty="0"/>
              <a:t>Each of them can order either</a:t>
            </a:r>
            <a:br>
              <a:rPr lang="en-GB" sz="2800" dirty="0"/>
            </a:br>
            <a:r>
              <a:rPr lang="en-GB" sz="2800" dirty="0"/>
              <a:t>a cheap meal ($10) and an expensive meal ($20)</a:t>
            </a:r>
          </a:p>
          <a:p>
            <a:r>
              <a:rPr lang="en-GB" sz="2800" dirty="0"/>
              <a:t>To each of them, cheap meal is worth $12, </a:t>
            </a:r>
            <a:br>
              <a:rPr lang="en-GB" sz="2800" dirty="0"/>
            </a:br>
            <a:r>
              <a:rPr lang="en-GB" sz="2800" dirty="0"/>
              <a:t>the expensive meal is worth $18</a:t>
            </a:r>
          </a:p>
          <a:p>
            <a:r>
              <a:rPr lang="en-GB" sz="2800" dirty="0"/>
              <a:t>            if I order the expensive meal, and Pattie gets</a:t>
            </a:r>
            <a:br>
              <a:rPr lang="en-GB" sz="2800" dirty="0"/>
            </a:br>
            <a:r>
              <a:rPr lang="en-GB" sz="2800" dirty="0"/>
              <a:t>             the cheap one, my utility is 18 - (10+20)/2 = 3</a:t>
            </a:r>
            <a:endParaRPr lang="en-US" sz="2800" dirty="0"/>
          </a:p>
        </p:txBody>
      </p:sp>
      <p:grpSp>
        <p:nvGrpSpPr>
          <p:cNvPr id="17" name="Group 16"/>
          <p:cNvGrpSpPr/>
          <p:nvPr/>
        </p:nvGrpSpPr>
        <p:grpSpPr>
          <a:xfrm>
            <a:off x="5004048" y="1412776"/>
            <a:ext cx="3763895" cy="2024935"/>
            <a:chOff x="5004048" y="1412776"/>
            <a:chExt cx="3763895" cy="2024935"/>
          </a:xfrm>
        </p:grpSpPr>
        <p:sp>
          <p:nvSpPr>
            <p:cNvPr id="5" name="TextBox 4"/>
            <p:cNvSpPr txBox="1"/>
            <p:nvPr/>
          </p:nvSpPr>
          <p:spPr>
            <a:xfrm>
              <a:off x="6444208" y="1412776"/>
              <a:ext cx="123783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3200" dirty="0">
                  <a:solidFill>
                    <a:schemeClr val="accent1"/>
                  </a:solidFill>
                </a:rPr>
                <a:t>Cheap</a:t>
              </a:r>
              <a:endParaRPr lang="en-US" sz="3200" dirty="0">
                <a:solidFill>
                  <a:schemeClr val="accent1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7884368" y="1412776"/>
              <a:ext cx="883575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3200" dirty="0">
                  <a:solidFill>
                    <a:schemeClr val="accent1"/>
                  </a:solidFill>
                </a:rPr>
                <a:t>Exp.</a:t>
              </a:r>
              <a:endParaRPr lang="en-US" sz="3200" dirty="0">
                <a:solidFill>
                  <a:schemeClr val="accent1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004048" y="2132856"/>
              <a:ext cx="123783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3200" dirty="0">
                  <a:solidFill>
                    <a:srgbClr val="FF0000"/>
                  </a:solidFill>
                </a:rPr>
                <a:t>Cheap</a:t>
              </a:r>
              <a:endParaRPr lang="en-US" sz="3200" dirty="0">
                <a:solidFill>
                  <a:srgbClr val="FF0000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292080" y="2852936"/>
              <a:ext cx="883575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3200" dirty="0">
                  <a:solidFill>
                    <a:srgbClr val="FF0000"/>
                  </a:solidFill>
                </a:rPr>
                <a:t>Exp.</a:t>
              </a:r>
              <a:endParaRPr lang="en-US" sz="3200" dirty="0">
                <a:solidFill>
                  <a:srgbClr val="FF0000"/>
                </a:solidFill>
              </a:endParaRPr>
            </a:p>
          </p:txBody>
        </p:sp>
      </p:grpSp>
      <p:graphicFrame>
        <p:nvGraphicFramePr>
          <p:cNvPr id="18" name="Content Placeholder 3"/>
          <p:cNvGraphicFramePr>
            <a:graphicFrameLocks/>
          </p:cNvGraphicFramePr>
          <p:nvPr/>
        </p:nvGraphicFramePr>
        <p:xfrm>
          <a:off x="6228184" y="2060848"/>
          <a:ext cx="2592288" cy="15841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61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(</a:t>
                      </a:r>
                      <a:r>
                        <a:rPr lang="en-GB" sz="3200" dirty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lang="en-GB" sz="3200" dirty="0"/>
                        <a:t>,</a:t>
                      </a:r>
                      <a:r>
                        <a:rPr lang="en-GB" sz="3200" baseline="0" dirty="0"/>
                        <a:t> </a:t>
                      </a:r>
                      <a:r>
                        <a:rPr lang="en-GB" sz="3200" baseline="0" dirty="0">
                          <a:solidFill>
                            <a:schemeClr val="accent1"/>
                          </a:solidFill>
                        </a:rPr>
                        <a:t>2</a:t>
                      </a:r>
                      <a:r>
                        <a:rPr lang="en-GB" sz="3200" dirty="0"/>
                        <a:t>)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(</a:t>
                      </a:r>
                      <a:r>
                        <a:rPr lang="en-GB" sz="3200" dirty="0">
                          <a:solidFill>
                            <a:srgbClr val="FF0000"/>
                          </a:solidFill>
                        </a:rPr>
                        <a:t>-3</a:t>
                      </a:r>
                      <a:r>
                        <a:rPr lang="en-GB" sz="3200" dirty="0"/>
                        <a:t>, </a:t>
                      </a:r>
                      <a:r>
                        <a:rPr lang="en-GB" sz="3200" dirty="0">
                          <a:solidFill>
                            <a:schemeClr val="accent1"/>
                          </a:solidFill>
                        </a:rPr>
                        <a:t>3</a:t>
                      </a:r>
                      <a:r>
                        <a:rPr lang="en-GB" sz="3200" dirty="0"/>
                        <a:t>)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(</a:t>
                      </a:r>
                      <a:r>
                        <a:rPr lang="en-GB" sz="3200" dirty="0">
                          <a:solidFill>
                            <a:srgbClr val="FF0000"/>
                          </a:solidFill>
                        </a:rPr>
                        <a:t>3</a:t>
                      </a:r>
                      <a:r>
                        <a:rPr lang="en-GB" sz="3200" dirty="0"/>
                        <a:t>, </a:t>
                      </a:r>
                      <a:r>
                        <a:rPr lang="en-GB" sz="3200" dirty="0">
                          <a:solidFill>
                            <a:schemeClr val="accent1"/>
                          </a:solidFill>
                        </a:rPr>
                        <a:t>-3</a:t>
                      </a:r>
                      <a:r>
                        <a:rPr lang="en-GB" sz="3200" dirty="0"/>
                        <a:t>)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(</a:t>
                      </a:r>
                      <a:r>
                        <a:rPr lang="en-GB" sz="3200" dirty="0">
                          <a:solidFill>
                            <a:srgbClr val="FF0000"/>
                          </a:solidFill>
                        </a:rPr>
                        <a:t>-2</a:t>
                      </a:r>
                      <a:r>
                        <a:rPr lang="en-GB" sz="3200" dirty="0"/>
                        <a:t>, </a:t>
                      </a:r>
                      <a:r>
                        <a:rPr lang="en-GB" sz="3200" dirty="0">
                          <a:solidFill>
                            <a:schemeClr val="accent1"/>
                          </a:solidFill>
                        </a:rPr>
                        <a:t>-2</a:t>
                      </a:r>
                      <a:r>
                        <a:rPr lang="en-GB" sz="3200" dirty="0"/>
                        <a:t>)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19" name="Group 18"/>
          <p:cNvGrpSpPr/>
          <p:nvPr/>
        </p:nvGrpSpPr>
        <p:grpSpPr>
          <a:xfrm>
            <a:off x="179512" y="5229200"/>
            <a:ext cx="8964488" cy="1440160"/>
            <a:chOff x="179512" y="5445224"/>
            <a:chExt cx="8964488" cy="1224136"/>
          </a:xfrm>
        </p:grpSpPr>
        <p:pic>
          <p:nvPicPr>
            <p:cNvPr id="12" name="Picture 11" descr="marcie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79512" y="5589240"/>
              <a:ext cx="411480" cy="906780"/>
            </a:xfrm>
            <a:prstGeom prst="rect">
              <a:avLst/>
            </a:prstGeom>
          </p:spPr>
        </p:pic>
        <p:sp>
          <p:nvSpPr>
            <p:cNvPr id="13" name="Cloud Callout 12"/>
            <p:cNvSpPr/>
            <p:nvPr/>
          </p:nvSpPr>
          <p:spPr>
            <a:xfrm>
              <a:off x="611560" y="5445224"/>
              <a:ext cx="8532440" cy="1224136"/>
            </a:xfrm>
            <a:prstGeom prst="cloudCallout">
              <a:avLst>
                <a:gd name="adj1" fmla="val -49854"/>
                <a:gd name="adj2" fmla="val -29327"/>
              </a:avLst>
            </a:prstGeom>
            <a:solidFill>
              <a:schemeClr val="accent1">
                <a:alpha val="1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4572000" y="476672"/>
            <a:ext cx="3456384" cy="2778988"/>
            <a:chOff x="4572000" y="476672"/>
            <a:chExt cx="3456384" cy="2778988"/>
          </a:xfrm>
        </p:grpSpPr>
        <p:sp>
          <p:nvSpPr>
            <p:cNvPr id="7" name="TextBox 6"/>
            <p:cNvSpPr txBox="1"/>
            <p:nvPr/>
          </p:nvSpPr>
          <p:spPr>
            <a:xfrm>
              <a:off x="5292080" y="1556792"/>
              <a:ext cx="604653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3200" dirty="0">
                  <a:solidFill>
                    <a:srgbClr val="FF0000"/>
                  </a:solidFill>
                </a:rPr>
                <a:t>P1</a:t>
              </a:r>
              <a:endParaRPr lang="en-US" sz="3200" dirty="0">
                <a:solidFill>
                  <a:srgbClr val="FF0000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868144" y="1340768"/>
              <a:ext cx="604653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3200" dirty="0">
                  <a:solidFill>
                    <a:schemeClr val="accent1"/>
                  </a:solidFill>
                </a:rPr>
                <a:t>P2</a:t>
              </a:r>
              <a:endParaRPr lang="en-US" sz="3200" dirty="0">
                <a:solidFill>
                  <a:schemeClr val="accent1"/>
                </a:solidFill>
              </a:endParaRPr>
            </a:p>
          </p:txBody>
        </p:sp>
        <p:pic>
          <p:nvPicPr>
            <p:cNvPr id="14" name="Picture 13" descr="marcie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572000" y="2348880"/>
              <a:ext cx="411480" cy="906780"/>
            </a:xfrm>
            <a:prstGeom prst="rect">
              <a:avLst/>
            </a:prstGeom>
          </p:spPr>
        </p:pic>
        <p:pic>
          <p:nvPicPr>
            <p:cNvPr id="15" name="Picture 14" descr="patty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452320" y="476672"/>
              <a:ext cx="576064" cy="938161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2"/>
                </a:solidFill>
              </a:rPr>
              <a:t>Going Out For Dinner</a:t>
            </a:r>
            <a:r>
              <a:rPr lang="en-GB" dirty="0"/>
              <a:t> </a:t>
            </a:r>
            <a:endParaRPr lang="en-US" dirty="0"/>
          </a:p>
        </p:txBody>
      </p:sp>
      <p:pic>
        <p:nvPicPr>
          <p:cNvPr id="4" name="Picture 3" descr="chickenric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2420888"/>
            <a:ext cx="1133872" cy="850404"/>
          </a:xfrm>
          <a:prstGeom prst="rect">
            <a:avLst/>
          </a:prstGeom>
        </p:spPr>
      </p:pic>
      <p:pic>
        <p:nvPicPr>
          <p:cNvPr id="5" name="Picture 4" descr="chickenric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95736" y="1340768"/>
            <a:ext cx="1133872" cy="850404"/>
          </a:xfrm>
          <a:prstGeom prst="rect">
            <a:avLst/>
          </a:prstGeom>
        </p:spPr>
      </p:pic>
      <p:pic>
        <p:nvPicPr>
          <p:cNvPr id="6" name="Picture 5" descr="thai-laks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11960" y="1268760"/>
            <a:ext cx="1148341" cy="897260"/>
          </a:xfrm>
          <a:prstGeom prst="rect">
            <a:avLst/>
          </a:prstGeom>
        </p:spPr>
      </p:pic>
      <p:pic>
        <p:nvPicPr>
          <p:cNvPr id="7" name="Picture 6" descr="thai-laks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3573016"/>
            <a:ext cx="1148341" cy="897260"/>
          </a:xfrm>
          <a:prstGeom prst="rect">
            <a:avLst/>
          </a:prstGeom>
        </p:spPr>
      </p:pic>
      <p:graphicFrame>
        <p:nvGraphicFramePr>
          <p:cNvPr id="8" name="Content Placeholder 3"/>
          <p:cNvGraphicFramePr>
            <a:graphicFrameLocks/>
          </p:cNvGraphicFramePr>
          <p:nvPr/>
        </p:nvGraphicFramePr>
        <p:xfrm>
          <a:off x="1835696" y="2348880"/>
          <a:ext cx="3816424" cy="2160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082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82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80120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(</a:t>
                      </a:r>
                      <a:r>
                        <a:rPr lang="en-GB" sz="3200" dirty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lang="en-GB" sz="3200" dirty="0"/>
                        <a:t>,</a:t>
                      </a:r>
                      <a:r>
                        <a:rPr lang="en-GB" sz="3200" baseline="0" dirty="0"/>
                        <a:t> </a:t>
                      </a:r>
                      <a:r>
                        <a:rPr lang="en-GB" sz="3200" baseline="0" dirty="0">
                          <a:solidFill>
                            <a:schemeClr val="accent1"/>
                          </a:solidFill>
                        </a:rPr>
                        <a:t>2</a:t>
                      </a:r>
                      <a:r>
                        <a:rPr lang="en-GB" sz="3200" dirty="0"/>
                        <a:t>)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(</a:t>
                      </a:r>
                      <a:r>
                        <a:rPr lang="en-GB" sz="3200" dirty="0">
                          <a:solidFill>
                            <a:srgbClr val="FF0000"/>
                          </a:solidFill>
                        </a:rPr>
                        <a:t>-3</a:t>
                      </a:r>
                      <a:r>
                        <a:rPr lang="en-GB" sz="3200" dirty="0"/>
                        <a:t>, </a:t>
                      </a:r>
                      <a:r>
                        <a:rPr lang="en-GB" sz="3200" dirty="0">
                          <a:solidFill>
                            <a:schemeClr val="accent1"/>
                          </a:solidFill>
                        </a:rPr>
                        <a:t>3</a:t>
                      </a:r>
                      <a:r>
                        <a:rPr lang="en-GB" sz="3200" dirty="0"/>
                        <a:t>)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0120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(</a:t>
                      </a:r>
                      <a:r>
                        <a:rPr lang="en-GB" sz="3200" dirty="0">
                          <a:solidFill>
                            <a:srgbClr val="FF0000"/>
                          </a:solidFill>
                        </a:rPr>
                        <a:t>3</a:t>
                      </a:r>
                      <a:r>
                        <a:rPr lang="en-GB" sz="3200" dirty="0"/>
                        <a:t>, </a:t>
                      </a:r>
                      <a:r>
                        <a:rPr lang="en-GB" sz="3200" dirty="0">
                          <a:solidFill>
                            <a:schemeClr val="accent1"/>
                          </a:solidFill>
                        </a:rPr>
                        <a:t>-3</a:t>
                      </a:r>
                      <a:r>
                        <a:rPr lang="en-GB" sz="3200" dirty="0"/>
                        <a:t>)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(</a:t>
                      </a:r>
                      <a:r>
                        <a:rPr lang="en-GB" sz="3200" dirty="0">
                          <a:solidFill>
                            <a:srgbClr val="FF0000"/>
                          </a:solidFill>
                        </a:rPr>
                        <a:t>-2</a:t>
                      </a:r>
                      <a:r>
                        <a:rPr lang="en-GB" sz="3200" dirty="0"/>
                        <a:t>, </a:t>
                      </a:r>
                      <a:r>
                        <a:rPr lang="en-GB" sz="3200" dirty="0">
                          <a:solidFill>
                            <a:schemeClr val="accent1"/>
                          </a:solidFill>
                        </a:rPr>
                        <a:t>-2</a:t>
                      </a:r>
                      <a:r>
                        <a:rPr lang="en-GB" sz="3200" dirty="0"/>
                        <a:t>)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188FD4D0-7FD2-4875-9B27-681BD150F93D}"/>
              </a:ext>
            </a:extLst>
          </p:cNvPr>
          <p:cNvSpPr txBox="1"/>
          <p:nvPr/>
        </p:nvSpPr>
        <p:spPr>
          <a:xfrm>
            <a:off x="667676" y="5250760"/>
            <a:ext cx="80066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>
                <a:solidFill>
                  <a:schemeClr val="accent2"/>
                </a:solidFill>
              </a:rPr>
              <a:t>What are the dominant strategies for the two agents?</a:t>
            </a:r>
            <a:endParaRPr lang="zh-CN" altLang="en-US" sz="28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AC751B-B9DE-4E74-8FB2-78A231956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chemeClr val="tx2"/>
                </a:solidFill>
              </a:rPr>
              <a:t>Pollution Game</a:t>
            </a:r>
            <a:endParaRPr lang="zh-CN" altLang="en-US" dirty="0">
              <a:solidFill>
                <a:schemeClr val="tx2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5D1DAB4-E3ED-4F43-B06C-DB30F05BEAE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4781128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CN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altLang="zh-CN" dirty="0"/>
                  <a:t> countries </a:t>
                </a:r>
              </a:p>
              <a:p>
                <a:r>
                  <a:rPr lang="en-US" altLang="zh-CN" dirty="0"/>
                  <a:t>Each country has two actions:</a:t>
                </a:r>
              </a:p>
              <a:p>
                <a:pPr lvl="1"/>
                <a:r>
                  <a:rPr lang="en-US" altLang="zh-CN" dirty="0"/>
                  <a:t>Pollution Control: cost </a:t>
                </a:r>
                <a:r>
                  <a:rPr lang="en-US" altLang="zh-CN" dirty="0">
                    <a:solidFill>
                      <a:schemeClr val="tx2"/>
                    </a:solidFill>
                  </a:rPr>
                  <a:t>3</a:t>
                </a:r>
                <a:r>
                  <a:rPr lang="en-US" altLang="zh-CN" dirty="0"/>
                  <a:t> for </a:t>
                </a:r>
                <a:r>
                  <a:rPr lang="en-US" altLang="zh-CN" dirty="0">
                    <a:solidFill>
                      <a:schemeClr val="accent2"/>
                    </a:solidFill>
                  </a:rPr>
                  <a:t>this</a:t>
                </a:r>
                <a:r>
                  <a:rPr lang="en-US" altLang="zh-CN" dirty="0"/>
                  <a:t> country</a:t>
                </a:r>
              </a:p>
              <a:p>
                <a:pPr lvl="1"/>
                <a:r>
                  <a:rPr lang="en-US" altLang="zh-CN" dirty="0"/>
                  <a:t>Pollute: cost </a:t>
                </a:r>
                <a:r>
                  <a:rPr lang="en-US" altLang="zh-CN" dirty="0">
                    <a:solidFill>
                      <a:schemeClr val="tx2"/>
                    </a:solidFill>
                  </a:rPr>
                  <a:t>1</a:t>
                </a:r>
                <a:r>
                  <a:rPr lang="en-US" altLang="zh-CN" dirty="0"/>
                  <a:t> for </a:t>
                </a:r>
                <a:r>
                  <a:rPr lang="en-US" altLang="zh-CN" dirty="0">
                    <a:solidFill>
                      <a:schemeClr val="accent2"/>
                    </a:solidFill>
                  </a:rPr>
                  <a:t>each</a:t>
                </a:r>
                <a:r>
                  <a:rPr lang="en-US" altLang="zh-CN" dirty="0"/>
                  <a:t> country</a:t>
                </a:r>
              </a:p>
              <a:p>
                <a:r>
                  <a:rPr lang="en-US" altLang="zh-CN" dirty="0"/>
                  <a:t>Dominant strategy?</a:t>
                </a:r>
              </a:p>
              <a:p>
                <a:r>
                  <a:rPr lang="en-US" altLang="zh-CN" dirty="0">
                    <a:solidFill>
                      <a:schemeClr val="accent2"/>
                    </a:solidFill>
                  </a:rPr>
                  <a:t>Ans</a:t>
                </a:r>
                <a:r>
                  <a:rPr lang="en-US" altLang="zh-CN" dirty="0"/>
                  <a:t>: pollute</a:t>
                </a:r>
              </a:p>
              <a:p>
                <a:r>
                  <a:rPr lang="en-US" altLang="zh-CN" dirty="0"/>
                  <a:t>Overall cost: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altLang="zh-CN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altLang="zh-CN" dirty="0"/>
              </a:p>
              <a:p>
                <a:r>
                  <a:rPr lang="en-US" altLang="zh-CN" dirty="0"/>
                  <a:t>What if all countries control pollution?</a:t>
                </a:r>
                <a:endParaRPr lang="zh-CN" alt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5D1DAB4-E3ED-4F43-B06C-DB30F05BEAE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4781128"/>
              </a:xfrm>
              <a:blipFill>
                <a:blip r:embed="rId2"/>
                <a:stretch>
                  <a:fillRect l="-1704" t="-153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55894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968C24-750D-4D57-8CF9-58D6A0B18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chemeClr val="tx2"/>
                </a:solidFill>
              </a:rPr>
              <a:t>Prisoner’s Dilemma Styled Games</a:t>
            </a:r>
            <a:endParaRPr lang="zh-CN" alt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056DDA-F043-4987-8734-4F29007D2D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Exist dominant strategy</a:t>
            </a:r>
          </a:p>
          <a:p>
            <a:r>
              <a:rPr lang="en-US" altLang="zh-CN" dirty="0"/>
              <a:t>The dominant strategy profile has a smaller </a:t>
            </a:r>
            <a:r>
              <a:rPr lang="en-US" altLang="zh-CN" dirty="0">
                <a:solidFill>
                  <a:schemeClr val="accent2"/>
                </a:solidFill>
              </a:rPr>
              <a:t>social welfare</a:t>
            </a:r>
            <a:r>
              <a:rPr lang="en-US" altLang="zh-CN" dirty="0"/>
              <a:t> than some other strategy profile.</a:t>
            </a:r>
          </a:p>
          <a:p>
            <a:r>
              <a:rPr lang="en-US" altLang="zh-CN" dirty="0">
                <a:solidFill>
                  <a:schemeClr val="accent2"/>
                </a:solidFill>
              </a:rPr>
              <a:t>Social welfare</a:t>
            </a:r>
            <a:r>
              <a:rPr lang="en-US" altLang="zh-CN" dirty="0"/>
              <a:t>: sum of all agents’ utilities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845977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harli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3968" y="1268760"/>
            <a:ext cx="920262" cy="10081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>
                <a:solidFill>
                  <a:schemeClr val="tx2"/>
                </a:solidFill>
              </a:rPr>
              <a:t>Battle of Sexes </a:t>
            </a:r>
            <a:endParaRPr lang="en-US" dirty="0">
              <a:solidFill>
                <a:schemeClr val="tx2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483768" y="2492896"/>
          <a:ext cx="4320480" cy="15841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602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(</a:t>
                      </a:r>
                      <a:r>
                        <a:rPr lang="en-GB" sz="3200" dirty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lang="en-GB" sz="3200" dirty="0"/>
                        <a:t>,</a:t>
                      </a:r>
                      <a:r>
                        <a:rPr lang="en-GB" sz="3200" baseline="0" dirty="0"/>
                        <a:t> </a:t>
                      </a:r>
                      <a:r>
                        <a:rPr lang="en-GB" sz="3200" baseline="0" dirty="0">
                          <a:solidFill>
                            <a:schemeClr val="accent1"/>
                          </a:solidFill>
                        </a:rPr>
                        <a:t>1</a:t>
                      </a:r>
                      <a:r>
                        <a:rPr lang="en-GB" sz="3200" dirty="0"/>
                        <a:t>)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(</a:t>
                      </a:r>
                      <a:r>
                        <a:rPr lang="en-GB" sz="3200" dirty="0">
                          <a:solidFill>
                            <a:srgbClr val="FF0000"/>
                          </a:solidFill>
                        </a:rPr>
                        <a:t>0</a:t>
                      </a:r>
                      <a:r>
                        <a:rPr lang="en-GB" sz="3200" dirty="0"/>
                        <a:t>, </a:t>
                      </a:r>
                      <a:r>
                        <a:rPr lang="en-GB" sz="3200" dirty="0">
                          <a:solidFill>
                            <a:schemeClr val="accent1"/>
                          </a:solidFill>
                        </a:rPr>
                        <a:t>0</a:t>
                      </a:r>
                      <a:r>
                        <a:rPr lang="en-GB" sz="3200" dirty="0"/>
                        <a:t>)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(</a:t>
                      </a:r>
                      <a:r>
                        <a:rPr lang="en-GB" sz="3200" dirty="0">
                          <a:solidFill>
                            <a:srgbClr val="FF0000"/>
                          </a:solidFill>
                        </a:rPr>
                        <a:t>0</a:t>
                      </a:r>
                      <a:r>
                        <a:rPr lang="en-GB" sz="3200" dirty="0"/>
                        <a:t>, </a:t>
                      </a:r>
                      <a:r>
                        <a:rPr lang="en-GB" sz="3200" dirty="0">
                          <a:solidFill>
                            <a:schemeClr val="accent1"/>
                          </a:solidFill>
                        </a:rPr>
                        <a:t>0</a:t>
                      </a:r>
                      <a:r>
                        <a:rPr lang="en-GB" sz="3200" dirty="0"/>
                        <a:t>)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(</a:t>
                      </a:r>
                      <a:r>
                        <a:rPr lang="en-GB" sz="3200" dirty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en-GB" sz="3200" dirty="0"/>
                        <a:t>, </a:t>
                      </a:r>
                      <a:r>
                        <a:rPr lang="en-GB" sz="3200" dirty="0">
                          <a:solidFill>
                            <a:schemeClr val="accent1"/>
                          </a:solidFill>
                        </a:rPr>
                        <a:t>2</a:t>
                      </a:r>
                      <a:r>
                        <a:rPr lang="en-GB" sz="3200" dirty="0"/>
                        <a:t>)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14" name="Group 13"/>
          <p:cNvGrpSpPr/>
          <p:nvPr/>
        </p:nvGrpSpPr>
        <p:grpSpPr>
          <a:xfrm>
            <a:off x="971600" y="1772816"/>
            <a:ext cx="5718040" cy="2168951"/>
            <a:chOff x="971600" y="1772816"/>
            <a:chExt cx="5718040" cy="2168951"/>
          </a:xfrm>
        </p:grpSpPr>
        <p:sp>
          <p:nvSpPr>
            <p:cNvPr id="5" name="TextBox 4"/>
            <p:cNvSpPr txBox="1"/>
            <p:nvPr/>
          </p:nvSpPr>
          <p:spPr>
            <a:xfrm>
              <a:off x="3059832" y="1772816"/>
              <a:ext cx="147713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3200" dirty="0">
                  <a:solidFill>
                    <a:schemeClr val="accent1"/>
                  </a:solidFill>
                </a:rPr>
                <a:t>Theatre</a:t>
              </a:r>
              <a:endParaRPr lang="en-US" sz="3200" dirty="0">
                <a:solidFill>
                  <a:schemeClr val="accent1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148064" y="1772816"/>
              <a:ext cx="154157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3200" dirty="0">
                  <a:solidFill>
                    <a:schemeClr val="accent1"/>
                  </a:solidFill>
                </a:rPr>
                <a:t>Football</a:t>
              </a:r>
              <a:endParaRPr lang="en-US" sz="3200" dirty="0">
                <a:solidFill>
                  <a:schemeClr val="accent1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043608" y="2636912"/>
              <a:ext cx="147713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3200" dirty="0">
                  <a:solidFill>
                    <a:srgbClr val="FF0000"/>
                  </a:solidFill>
                </a:rPr>
                <a:t>Theatre</a:t>
              </a:r>
              <a:endParaRPr lang="en-US" sz="3200" dirty="0">
                <a:solidFill>
                  <a:srgbClr val="FF0000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971600" y="3356992"/>
              <a:ext cx="154157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3200" dirty="0">
                  <a:solidFill>
                    <a:srgbClr val="FF0000"/>
                  </a:solidFill>
                </a:rPr>
                <a:t>Football</a:t>
              </a:r>
              <a:endParaRPr lang="en-US" sz="3200" dirty="0">
                <a:solidFill>
                  <a:srgbClr val="FF0000"/>
                </a:solidFill>
              </a:endParaRPr>
            </a:p>
          </p:txBody>
        </p:sp>
      </p:grpSp>
      <p:sp>
        <p:nvSpPr>
          <p:cNvPr id="9" name="Content Placeholder 2"/>
          <p:cNvSpPr txBox="1">
            <a:spLocks/>
          </p:cNvSpPr>
          <p:nvPr/>
        </p:nvSpPr>
        <p:spPr>
          <a:xfrm>
            <a:off x="323528" y="4365104"/>
            <a:ext cx="8496944" cy="20882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3200" dirty="0"/>
              <a:t>   </a:t>
            </a:r>
            <a:r>
              <a:rPr lang="en-GB" sz="3200" dirty="0">
                <a:solidFill>
                  <a:schemeClr val="accent1"/>
                </a:solidFill>
              </a:rPr>
              <a:t>Charlie</a:t>
            </a:r>
            <a:r>
              <a:rPr lang="en-GB" sz="3200" dirty="0"/>
              <a:t> and </a:t>
            </a:r>
            <a:r>
              <a:rPr lang="en-GB" sz="3200" dirty="0">
                <a:solidFill>
                  <a:srgbClr val="FF0000"/>
                </a:solidFill>
              </a:rPr>
              <a:t>Marcie</a:t>
            </a:r>
            <a:r>
              <a:rPr lang="en-GB" sz="3200" dirty="0"/>
              <a:t> want to go out, either to theatre or to a football game. She prefers theatre, he prefers football, but they will be miserable if they go to different places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475656" y="2060848"/>
            <a:ext cx="60465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>
                <a:solidFill>
                  <a:srgbClr val="FF0000"/>
                </a:solidFill>
              </a:rPr>
              <a:t>P1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123728" y="1772816"/>
            <a:ext cx="60465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>
                <a:solidFill>
                  <a:schemeClr val="accent1"/>
                </a:solidFill>
              </a:rPr>
              <a:t>P2</a:t>
            </a:r>
            <a:endParaRPr lang="en-US" sz="3200" dirty="0">
              <a:solidFill>
                <a:schemeClr val="accent1"/>
              </a:solidFill>
            </a:endParaRPr>
          </a:p>
        </p:txBody>
      </p:sp>
      <p:pic>
        <p:nvPicPr>
          <p:cNvPr id="13" name="Picture 12" descr="marci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5536" y="2852936"/>
            <a:ext cx="411480" cy="9067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2"/>
                </a:solidFill>
              </a:rPr>
              <a:t>Battle of Sexes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>
            <a:normAutofit fontScale="92500" lnSpcReduction="10000"/>
          </a:bodyPr>
          <a:lstStyle/>
          <a:p>
            <a:pPr lvl="0">
              <a:defRPr/>
            </a:pPr>
            <a:r>
              <a:rPr lang="en-GB" dirty="0"/>
              <a:t>Dominant strategies?</a:t>
            </a:r>
          </a:p>
          <a:p>
            <a:pPr lvl="0">
              <a:defRPr/>
            </a:pPr>
            <a:r>
              <a:rPr lang="en-GB" dirty="0"/>
              <a:t>No player has a dominant </a:t>
            </a:r>
            <a:br>
              <a:rPr lang="en-GB" dirty="0"/>
            </a:br>
            <a:r>
              <a:rPr lang="en-GB" dirty="0"/>
              <a:t>strategy:</a:t>
            </a:r>
          </a:p>
          <a:p>
            <a:pPr lvl="1">
              <a:defRPr/>
            </a:pPr>
            <a:r>
              <a:rPr lang="en-GB" dirty="0">
                <a:solidFill>
                  <a:srgbClr val="FF0000"/>
                </a:solidFill>
              </a:rPr>
              <a:t>T</a:t>
            </a:r>
            <a:r>
              <a:rPr lang="en-GB" dirty="0"/>
              <a:t> is not a dominant strategy </a:t>
            </a:r>
            <a:br>
              <a:rPr lang="en-GB" dirty="0"/>
            </a:br>
            <a:r>
              <a:rPr lang="en-GB" dirty="0"/>
              <a:t>for </a:t>
            </a:r>
            <a:r>
              <a:rPr lang="en-GB" dirty="0">
                <a:solidFill>
                  <a:srgbClr val="FF0000"/>
                </a:solidFill>
              </a:rPr>
              <a:t>Marcie</a:t>
            </a:r>
            <a:r>
              <a:rPr lang="en-GB" dirty="0"/>
              <a:t>:</a:t>
            </a:r>
            <a:br>
              <a:rPr lang="en-GB" dirty="0"/>
            </a:br>
            <a:r>
              <a:rPr lang="en-GB" dirty="0"/>
              <a:t>if </a:t>
            </a:r>
            <a:r>
              <a:rPr lang="en-GB" dirty="0">
                <a:solidFill>
                  <a:schemeClr val="accent1"/>
                </a:solidFill>
              </a:rPr>
              <a:t>Charlie</a:t>
            </a:r>
            <a:r>
              <a:rPr lang="en-GB" dirty="0"/>
              <a:t> chooses </a:t>
            </a:r>
            <a:r>
              <a:rPr lang="en-GB" dirty="0">
                <a:solidFill>
                  <a:schemeClr val="accent1"/>
                </a:solidFill>
              </a:rPr>
              <a:t>F</a:t>
            </a:r>
            <a:r>
              <a:rPr lang="en-GB" dirty="0"/>
              <a:t>, </a:t>
            </a:r>
            <a:r>
              <a:rPr lang="en-GB" dirty="0">
                <a:solidFill>
                  <a:srgbClr val="FF0000"/>
                </a:solidFill>
              </a:rPr>
              <a:t>Marcie</a:t>
            </a:r>
            <a:r>
              <a:rPr lang="en-GB" dirty="0"/>
              <a:t> prefers </a:t>
            </a:r>
            <a:r>
              <a:rPr lang="en-GB" dirty="0">
                <a:solidFill>
                  <a:srgbClr val="FF0000"/>
                </a:solidFill>
              </a:rPr>
              <a:t>F</a:t>
            </a:r>
          </a:p>
          <a:p>
            <a:pPr lvl="1">
              <a:defRPr/>
            </a:pPr>
            <a:r>
              <a:rPr lang="en-GB" dirty="0">
                <a:solidFill>
                  <a:srgbClr val="FF0000"/>
                </a:solidFill>
              </a:rPr>
              <a:t>F</a:t>
            </a:r>
            <a:r>
              <a:rPr lang="en-GB" dirty="0"/>
              <a:t> is not a dominant strategy for </a:t>
            </a:r>
            <a:r>
              <a:rPr lang="en-GB" dirty="0">
                <a:solidFill>
                  <a:srgbClr val="FF0000"/>
                </a:solidFill>
              </a:rPr>
              <a:t>Marcie</a:t>
            </a:r>
            <a:r>
              <a:rPr lang="en-GB" dirty="0"/>
              <a:t>: </a:t>
            </a:r>
            <a:br>
              <a:rPr lang="en-GB" dirty="0"/>
            </a:br>
            <a:r>
              <a:rPr lang="en-GB" dirty="0"/>
              <a:t>if </a:t>
            </a:r>
            <a:r>
              <a:rPr lang="en-GB" dirty="0">
                <a:solidFill>
                  <a:schemeClr val="accent1"/>
                </a:solidFill>
              </a:rPr>
              <a:t>Charlie</a:t>
            </a:r>
            <a:r>
              <a:rPr lang="en-GB" dirty="0"/>
              <a:t> chooses </a:t>
            </a:r>
            <a:r>
              <a:rPr lang="en-GB" dirty="0">
                <a:solidFill>
                  <a:schemeClr val="accent1"/>
                </a:solidFill>
              </a:rPr>
              <a:t>T</a:t>
            </a:r>
            <a:r>
              <a:rPr lang="en-GB" dirty="0"/>
              <a:t>, </a:t>
            </a:r>
            <a:r>
              <a:rPr lang="en-GB" dirty="0">
                <a:solidFill>
                  <a:srgbClr val="FF0000"/>
                </a:solidFill>
              </a:rPr>
              <a:t>Marcie</a:t>
            </a:r>
            <a:r>
              <a:rPr lang="en-GB" dirty="0"/>
              <a:t> prefers </a:t>
            </a:r>
            <a:r>
              <a:rPr lang="en-GB" dirty="0">
                <a:solidFill>
                  <a:srgbClr val="FF0000"/>
                </a:solidFill>
              </a:rPr>
              <a:t>T</a:t>
            </a:r>
            <a:r>
              <a:rPr lang="en-GB" dirty="0"/>
              <a:t> </a:t>
            </a:r>
          </a:p>
          <a:p>
            <a:pPr lvl="0">
              <a:defRPr/>
            </a:pPr>
            <a:r>
              <a:rPr lang="en-GB" dirty="0"/>
              <a:t>However, (</a:t>
            </a:r>
            <a:r>
              <a:rPr lang="en-GB" dirty="0">
                <a:solidFill>
                  <a:srgbClr val="FF0000"/>
                </a:solidFill>
              </a:rPr>
              <a:t>T</a:t>
            </a:r>
            <a:r>
              <a:rPr lang="en-GB" dirty="0"/>
              <a:t>, </a:t>
            </a:r>
            <a:r>
              <a:rPr lang="en-GB" dirty="0">
                <a:solidFill>
                  <a:schemeClr val="accent1"/>
                </a:solidFill>
              </a:rPr>
              <a:t>T</a:t>
            </a:r>
            <a:r>
              <a:rPr lang="en-GB" dirty="0"/>
              <a:t>) is a </a:t>
            </a:r>
            <a:r>
              <a:rPr lang="en-GB" dirty="0">
                <a:solidFill>
                  <a:schemeClr val="accent1"/>
                </a:solidFill>
              </a:rPr>
              <a:t>stable</a:t>
            </a:r>
            <a:r>
              <a:rPr lang="en-GB" dirty="0"/>
              <a:t> pair of strategies:</a:t>
            </a:r>
          </a:p>
          <a:p>
            <a:pPr lvl="1">
              <a:defRPr/>
            </a:pPr>
            <a:r>
              <a:rPr lang="en-GB" dirty="0"/>
              <a:t>neither player wants to </a:t>
            </a:r>
            <a:r>
              <a:rPr lang="en-GB" dirty="0">
                <a:solidFill>
                  <a:schemeClr val="accent1"/>
                </a:solidFill>
              </a:rPr>
              <a:t>change</a:t>
            </a:r>
            <a:r>
              <a:rPr lang="en-GB" dirty="0"/>
              <a:t> his action </a:t>
            </a:r>
            <a:br>
              <a:rPr lang="en-GB" dirty="0"/>
            </a:br>
            <a:r>
              <a:rPr lang="en-GB" dirty="0">
                <a:solidFill>
                  <a:schemeClr val="accent1"/>
                </a:solidFill>
              </a:rPr>
              <a:t>given</a:t>
            </a:r>
            <a:r>
              <a:rPr lang="en-GB" dirty="0"/>
              <a:t> the other player’s action</a:t>
            </a:r>
          </a:p>
          <a:p>
            <a:pPr lvl="0">
              <a:defRPr/>
            </a:pPr>
            <a:r>
              <a:rPr lang="en-GB" dirty="0"/>
              <a:t>(</a:t>
            </a:r>
            <a:r>
              <a:rPr lang="en-GB" dirty="0">
                <a:solidFill>
                  <a:srgbClr val="FF0000"/>
                </a:solidFill>
              </a:rPr>
              <a:t>F</a:t>
            </a:r>
            <a:r>
              <a:rPr lang="en-GB" dirty="0"/>
              <a:t>, </a:t>
            </a:r>
            <a:r>
              <a:rPr lang="en-GB" dirty="0">
                <a:solidFill>
                  <a:schemeClr val="accent1"/>
                </a:solidFill>
              </a:rPr>
              <a:t>F</a:t>
            </a:r>
            <a:r>
              <a:rPr lang="en-GB" dirty="0"/>
              <a:t>) is stable, too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/>
        </p:nvGraphicFramePr>
        <p:xfrm>
          <a:off x="6660232" y="1772816"/>
          <a:ext cx="2160240" cy="15841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0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(</a:t>
                      </a:r>
                      <a:r>
                        <a:rPr lang="en-GB" sz="3200" dirty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lang="en-GB" sz="3200" dirty="0"/>
                        <a:t>,</a:t>
                      </a:r>
                      <a:r>
                        <a:rPr lang="en-GB" sz="3200" baseline="0" dirty="0"/>
                        <a:t> </a:t>
                      </a:r>
                      <a:r>
                        <a:rPr lang="en-GB" sz="3200" baseline="0" dirty="0">
                          <a:solidFill>
                            <a:schemeClr val="accent1"/>
                          </a:solidFill>
                        </a:rPr>
                        <a:t>1</a:t>
                      </a:r>
                      <a:r>
                        <a:rPr lang="en-GB" sz="3200" dirty="0"/>
                        <a:t>)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(</a:t>
                      </a:r>
                      <a:r>
                        <a:rPr lang="en-GB" sz="3200" dirty="0">
                          <a:solidFill>
                            <a:srgbClr val="FF0000"/>
                          </a:solidFill>
                        </a:rPr>
                        <a:t>0</a:t>
                      </a:r>
                      <a:r>
                        <a:rPr lang="en-GB" sz="3200" dirty="0"/>
                        <a:t>, </a:t>
                      </a:r>
                      <a:r>
                        <a:rPr lang="en-GB" sz="3200" dirty="0">
                          <a:solidFill>
                            <a:schemeClr val="accent1"/>
                          </a:solidFill>
                        </a:rPr>
                        <a:t>0</a:t>
                      </a:r>
                      <a:r>
                        <a:rPr lang="en-GB" sz="3200" dirty="0"/>
                        <a:t>)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(</a:t>
                      </a:r>
                      <a:r>
                        <a:rPr lang="en-GB" sz="3200" dirty="0">
                          <a:solidFill>
                            <a:srgbClr val="FF0000"/>
                          </a:solidFill>
                        </a:rPr>
                        <a:t>0</a:t>
                      </a:r>
                      <a:r>
                        <a:rPr lang="en-GB" sz="3200" dirty="0"/>
                        <a:t>, </a:t>
                      </a:r>
                      <a:r>
                        <a:rPr lang="en-GB" sz="3200" dirty="0">
                          <a:solidFill>
                            <a:schemeClr val="accent1"/>
                          </a:solidFill>
                        </a:rPr>
                        <a:t>0</a:t>
                      </a:r>
                      <a:r>
                        <a:rPr lang="en-GB" sz="3200" dirty="0"/>
                        <a:t>)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(</a:t>
                      </a:r>
                      <a:r>
                        <a:rPr lang="en-GB" sz="3200" dirty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en-GB" sz="3200" dirty="0"/>
                        <a:t>, </a:t>
                      </a:r>
                      <a:r>
                        <a:rPr lang="en-GB" sz="3200" dirty="0">
                          <a:solidFill>
                            <a:schemeClr val="accent1"/>
                          </a:solidFill>
                        </a:rPr>
                        <a:t>2</a:t>
                      </a:r>
                      <a:r>
                        <a:rPr lang="en-GB" sz="3200" dirty="0"/>
                        <a:t>)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5868144" y="692696"/>
            <a:ext cx="2606068" cy="2600999"/>
            <a:chOff x="5868144" y="692696"/>
            <a:chExt cx="2606068" cy="2600999"/>
          </a:xfrm>
        </p:grpSpPr>
        <p:pic>
          <p:nvPicPr>
            <p:cNvPr id="6" name="Picture 5" descr="charlie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308304" y="692696"/>
              <a:ext cx="920262" cy="1008112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8100392" y="1196752"/>
              <a:ext cx="37382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3200" dirty="0">
                  <a:solidFill>
                    <a:schemeClr val="accent1"/>
                  </a:solidFill>
                </a:rPr>
                <a:t>F</a:t>
              </a:r>
              <a:endParaRPr lang="en-US" sz="3200" dirty="0">
                <a:solidFill>
                  <a:schemeClr val="accent1"/>
                </a:solidFill>
              </a:endParaRPr>
            </a:p>
          </p:txBody>
        </p:sp>
        <p:pic>
          <p:nvPicPr>
            <p:cNvPr id="8" name="Picture 7" descr="marcie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868144" y="2060848"/>
              <a:ext cx="411480" cy="906780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/>
          </p:nvSpPr>
          <p:spPr>
            <a:xfrm>
              <a:off x="7092280" y="1196752"/>
              <a:ext cx="38504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3200" dirty="0">
                  <a:solidFill>
                    <a:schemeClr val="accent1"/>
                  </a:solidFill>
                </a:rPr>
                <a:t>T</a:t>
              </a:r>
              <a:endParaRPr lang="en-US" sz="3200" dirty="0">
                <a:solidFill>
                  <a:schemeClr val="accent1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300192" y="2708920"/>
              <a:ext cx="37382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3200" dirty="0">
                  <a:solidFill>
                    <a:srgbClr val="FF0000"/>
                  </a:solidFill>
                </a:rPr>
                <a:t>F</a:t>
              </a:r>
              <a:endParaRPr lang="en-US" sz="3200" dirty="0">
                <a:solidFill>
                  <a:srgbClr val="FF0000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300192" y="1772816"/>
              <a:ext cx="38504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3200" dirty="0">
                  <a:solidFill>
                    <a:srgbClr val="FF0000"/>
                  </a:solidFill>
                </a:rPr>
                <a:t>T</a:t>
              </a:r>
              <a:endParaRPr lang="en-US" sz="3200" dirty="0">
                <a:solidFill>
                  <a:srgbClr val="FF00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2"/>
                </a:solidFill>
              </a:rPr>
              <a:t>Notation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Given a vector </a:t>
            </a:r>
            <a:r>
              <a:rPr lang="en-GB" b="1" u="sng" dirty="0">
                <a:solidFill>
                  <a:schemeClr val="accent1"/>
                </a:solidFill>
              </a:rPr>
              <a:t>a</a:t>
            </a:r>
            <a:r>
              <a:rPr lang="en-GB" dirty="0">
                <a:solidFill>
                  <a:schemeClr val="accent1"/>
                </a:solidFill>
              </a:rPr>
              <a:t> = (a</a:t>
            </a:r>
            <a:r>
              <a:rPr lang="en-GB" baseline="-25000" dirty="0">
                <a:solidFill>
                  <a:schemeClr val="accent1"/>
                </a:solidFill>
              </a:rPr>
              <a:t>1</a:t>
            </a:r>
            <a:r>
              <a:rPr lang="en-GB" dirty="0">
                <a:solidFill>
                  <a:schemeClr val="accent1"/>
                </a:solidFill>
              </a:rPr>
              <a:t>, ..., a</a:t>
            </a:r>
            <a:r>
              <a:rPr lang="en-GB" baseline="-25000" dirty="0">
                <a:solidFill>
                  <a:schemeClr val="accent1"/>
                </a:solidFill>
              </a:rPr>
              <a:t>n</a:t>
            </a:r>
            <a:r>
              <a:rPr lang="en-GB" dirty="0">
                <a:solidFill>
                  <a:schemeClr val="accent1"/>
                </a:solidFill>
              </a:rPr>
              <a:t>)</a:t>
            </a:r>
            <a:r>
              <a:rPr lang="en-GB" dirty="0"/>
              <a:t>, </a:t>
            </a:r>
            <a:br>
              <a:rPr lang="en-GB" dirty="0"/>
            </a:br>
            <a:r>
              <a:rPr lang="en-GB" dirty="0"/>
              <a:t>we denote by </a:t>
            </a:r>
            <a:r>
              <a:rPr lang="en-GB" dirty="0">
                <a:solidFill>
                  <a:schemeClr val="accent1"/>
                </a:solidFill>
              </a:rPr>
              <a:t>(</a:t>
            </a:r>
            <a:r>
              <a:rPr lang="en-GB" b="1" u="sng" dirty="0">
                <a:solidFill>
                  <a:schemeClr val="accent1"/>
                </a:solidFill>
              </a:rPr>
              <a:t>a</a:t>
            </a:r>
            <a:r>
              <a:rPr lang="en-GB" baseline="-25000" dirty="0">
                <a:solidFill>
                  <a:schemeClr val="accent1"/>
                </a:solidFill>
              </a:rPr>
              <a:t> </a:t>
            </a:r>
            <a:r>
              <a:rPr lang="en-GB" baseline="-25000" dirty="0">
                <a:solidFill>
                  <a:srgbClr val="FF0000"/>
                </a:solidFill>
              </a:rPr>
              <a:t>- i</a:t>
            </a:r>
            <a:r>
              <a:rPr lang="en-GB" dirty="0">
                <a:solidFill>
                  <a:schemeClr val="accent1"/>
                </a:solidFill>
              </a:rPr>
              <a:t>, </a:t>
            </a:r>
            <a:r>
              <a:rPr lang="en-GB" dirty="0">
                <a:solidFill>
                  <a:srgbClr val="FF0000"/>
                </a:solidFill>
              </a:rPr>
              <a:t>a’</a:t>
            </a:r>
            <a:r>
              <a:rPr lang="en-GB" dirty="0">
                <a:solidFill>
                  <a:schemeClr val="accent1"/>
                </a:solidFill>
              </a:rPr>
              <a:t>) </a:t>
            </a:r>
            <a:br>
              <a:rPr lang="en-GB" dirty="0"/>
            </a:br>
            <a:r>
              <a:rPr lang="en-GB" dirty="0"/>
              <a:t>the vector </a:t>
            </a:r>
            <a:r>
              <a:rPr lang="en-GB" b="1" u="sng" dirty="0">
                <a:solidFill>
                  <a:schemeClr val="accent1"/>
                </a:solidFill>
              </a:rPr>
              <a:t>a</a:t>
            </a:r>
            <a:r>
              <a:rPr lang="en-GB" dirty="0"/>
              <a:t> with </a:t>
            </a:r>
            <a:r>
              <a:rPr lang="en-GB" dirty="0">
                <a:solidFill>
                  <a:srgbClr val="FF0000"/>
                </a:solidFill>
              </a:rPr>
              <a:t>a</a:t>
            </a:r>
            <a:r>
              <a:rPr lang="en-GB" baseline="-25000" dirty="0">
                <a:solidFill>
                  <a:srgbClr val="FF0000"/>
                </a:solidFill>
              </a:rPr>
              <a:t> i</a:t>
            </a:r>
            <a:r>
              <a:rPr lang="en-GB" baseline="-25000" dirty="0"/>
              <a:t> </a:t>
            </a:r>
            <a:r>
              <a:rPr lang="en-GB" dirty="0"/>
              <a:t> replaced by </a:t>
            </a:r>
            <a:r>
              <a:rPr lang="en-GB" dirty="0">
                <a:solidFill>
                  <a:srgbClr val="FF0000"/>
                </a:solidFill>
              </a:rPr>
              <a:t>a’</a:t>
            </a:r>
            <a:r>
              <a:rPr lang="en-GB" dirty="0"/>
              <a:t>:</a:t>
            </a:r>
            <a:br>
              <a:rPr lang="en-GB" dirty="0"/>
            </a:br>
            <a:br>
              <a:rPr lang="en-GB" dirty="0"/>
            </a:br>
            <a:r>
              <a:rPr lang="en-GB" dirty="0"/>
              <a:t> </a:t>
            </a:r>
            <a:r>
              <a:rPr lang="en-GB" sz="4000" dirty="0">
                <a:solidFill>
                  <a:schemeClr val="accent1"/>
                </a:solidFill>
              </a:rPr>
              <a:t>(</a:t>
            </a:r>
            <a:r>
              <a:rPr lang="en-GB" sz="4000" b="1" u="sng" dirty="0">
                <a:solidFill>
                  <a:schemeClr val="accent1"/>
                </a:solidFill>
              </a:rPr>
              <a:t>a</a:t>
            </a:r>
            <a:r>
              <a:rPr lang="en-GB" sz="4000" baseline="-25000" dirty="0">
                <a:solidFill>
                  <a:schemeClr val="accent1"/>
                </a:solidFill>
              </a:rPr>
              <a:t> </a:t>
            </a:r>
            <a:r>
              <a:rPr lang="en-GB" sz="4000" baseline="-25000" dirty="0">
                <a:solidFill>
                  <a:srgbClr val="FF0000"/>
                </a:solidFill>
              </a:rPr>
              <a:t>-i</a:t>
            </a:r>
            <a:r>
              <a:rPr lang="en-GB" sz="4000" dirty="0">
                <a:solidFill>
                  <a:schemeClr val="accent1"/>
                </a:solidFill>
              </a:rPr>
              <a:t>, </a:t>
            </a:r>
            <a:r>
              <a:rPr lang="en-GB" sz="4000" dirty="0">
                <a:solidFill>
                  <a:srgbClr val="FF0000"/>
                </a:solidFill>
              </a:rPr>
              <a:t>a’</a:t>
            </a:r>
            <a:r>
              <a:rPr lang="en-GB" sz="4000" dirty="0">
                <a:solidFill>
                  <a:schemeClr val="accent1"/>
                </a:solidFill>
              </a:rPr>
              <a:t>)  = (a</a:t>
            </a:r>
            <a:r>
              <a:rPr lang="en-GB" sz="4000" baseline="-25000" dirty="0">
                <a:solidFill>
                  <a:schemeClr val="accent1"/>
                </a:solidFill>
              </a:rPr>
              <a:t>1</a:t>
            </a:r>
            <a:r>
              <a:rPr lang="en-GB" sz="4000" dirty="0">
                <a:solidFill>
                  <a:schemeClr val="accent1"/>
                </a:solidFill>
              </a:rPr>
              <a:t>, ..., a</a:t>
            </a:r>
            <a:r>
              <a:rPr lang="en-GB" sz="4000" baseline="-25000" dirty="0">
                <a:solidFill>
                  <a:schemeClr val="accent1"/>
                </a:solidFill>
              </a:rPr>
              <a:t> i-1</a:t>
            </a:r>
            <a:r>
              <a:rPr lang="en-GB" sz="4000" dirty="0">
                <a:solidFill>
                  <a:schemeClr val="accent1"/>
                </a:solidFill>
              </a:rPr>
              <a:t> , </a:t>
            </a:r>
            <a:r>
              <a:rPr lang="en-GB" sz="4000" dirty="0">
                <a:solidFill>
                  <a:srgbClr val="FF0000"/>
                </a:solidFill>
              </a:rPr>
              <a:t>a’</a:t>
            </a:r>
            <a:r>
              <a:rPr lang="en-GB" sz="4000" dirty="0">
                <a:solidFill>
                  <a:schemeClr val="accent1"/>
                </a:solidFill>
              </a:rPr>
              <a:t>, a</a:t>
            </a:r>
            <a:r>
              <a:rPr lang="en-GB" sz="4000" baseline="-25000" dirty="0">
                <a:solidFill>
                  <a:schemeClr val="accent1"/>
                </a:solidFill>
              </a:rPr>
              <a:t> i+1</a:t>
            </a:r>
            <a:r>
              <a:rPr lang="en-GB" sz="4000" dirty="0">
                <a:solidFill>
                  <a:schemeClr val="accent1"/>
                </a:solidFill>
              </a:rPr>
              <a:t>, ..., a</a:t>
            </a:r>
            <a:r>
              <a:rPr lang="en-GB" sz="4000" baseline="-25000" dirty="0">
                <a:solidFill>
                  <a:schemeClr val="accent1"/>
                </a:solidFill>
              </a:rPr>
              <a:t>n</a:t>
            </a:r>
            <a:r>
              <a:rPr lang="en-GB" sz="4000" dirty="0">
                <a:solidFill>
                  <a:schemeClr val="accent1"/>
                </a:solidFill>
              </a:rPr>
              <a:t>)</a:t>
            </a:r>
            <a:br>
              <a:rPr lang="en-GB" dirty="0">
                <a:solidFill>
                  <a:schemeClr val="accent1"/>
                </a:solidFill>
              </a:rPr>
            </a:br>
            <a:endParaRPr lang="en-GB" dirty="0">
              <a:solidFill>
                <a:schemeClr val="accent1"/>
              </a:solidFill>
            </a:endParaRPr>
          </a:p>
          <a:p>
            <a:r>
              <a:rPr lang="en-GB" dirty="0"/>
              <a:t>If </a:t>
            </a:r>
            <a:r>
              <a:rPr lang="en-GB" b="1" u="sng" dirty="0">
                <a:solidFill>
                  <a:schemeClr val="accent1"/>
                </a:solidFill>
              </a:rPr>
              <a:t>a</a:t>
            </a:r>
            <a:r>
              <a:rPr lang="en-GB" dirty="0">
                <a:solidFill>
                  <a:schemeClr val="accent1"/>
                </a:solidFill>
              </a:rPr>
              <a:t> = (3, 5, 7, 8)</a:t>
            </a:r>
            <a:r>
              <a:rPr lang="en-GB" dirty="0"/>
              <a:t>, then </a:t>
            </a:r>
            <a:r>
              <a:rPr lang="en-GB" dirty="0">
                <a:solidFill>
                  <a:schemeClr val="accent1"/>
                </a:solidFill>
              </a:rPr>
              <a:t>(</a:t>
            </a:r>
            <a:r>
              <a:rPr lang="en-GB" b="1" u="sng" dirty="0">
                <a:solidFill>
                  <a:schemeClr val="accent1"/>
                </a:solidFill>
              </a:rPr>
              <a:t>a</a:t>
            </a:r>
            <a:r>
              <a:rPr lang="en-GB" baseline="-25000" dirty="0">
                <a:solidFill>
                  <a:schemeClr val="accent1"/>
                </a:solidFill>
              </a:rPr>
              <a:t> </a:t>
            </a:r>
            <a:r>
              <a:rPr lang="en-GB" baseline="-25000" dirty="0">
                <a:solidFill>
                  <a:srgbClr val="FF0000"/>
                </a:solidFill>
              </a:rPr>
              <a:t>-3</a:t>
            </a:r>
            <a:r>
              <a:rPr lang="en-GB" dirty="0">
                <a:solidFill>
                  <a:schemeClr val="accent1"/>
                </a:solidFill>
              </a:rPr>
              <a:t>, </a:t>
            </a:r>
            <a:r>
              <a:rPr lang="en-GB" dirty="0">
                <a:solidFill>
                  <a:srgbClr val="FF0000"/>
                </a:solidFill>
              </a:rPr>
              <a:t>4</a:t>
            </a:r>
            <a:r>
              <a:rPr lang="en-GB" baseline="-25000" dirty="0">
                <a:solidFill>
                  <a:schemeClr val="accent1"/>
                </a:solidFill>
              </a:rPr>
              <a:t> </a:t>
            </a:r>
            <a:r>
              <a:rPr lang="en-GB" dirty="0">
                <a:solidFill>
                  <a:schemeClr val="accent1"/>
                </a:solidFill>
              </a:rPr>
              <a:t>)</a:t>
            </a:r>
            <a:r>
              <a:rPr lang="en-GB" dirty="0"/>
              <a:t> =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012160" y="4725144"/>
            <a:ext cx="185499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>
                <a:solidFill>
                  <a:schemeClr val="accent1"/>
                </a:solidFill>
              </a:rPr>
              <a:t>(3, 5,</a:t>
            </a:r>
            <a:r>
              <a:rPr lang="en-GB" sz="3200" dirty="0"/>
              <a:t> </a:t>
            </a:r>
            <a:r>
              <a:rPr lang="en-GB" sz="3200" dirty="0">
                <a:solidFill>
                  <a:srgbClr val="FF0000"/>
                </a:solidFill>
              </a:rPr>
              <a:t>4</a:t>
            </a:r>
            <a:r>
              <a:rPr lang="en-GB" sz="3200" dirty="0">
                <a:solidFill>
                  <a:schemeClr val="accent1"/>
                </a:solidFill>
              </a:rPr>
              <a:t>, 8)</a:t>
            </a:r>
            <a:endParaRPr lang="en-US" sz="320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2"/>
                </a:solidFill>
              </a:rPr>
              <a:t>Nash Equilibrium (Nash’51)</a:t>
            </a:r>
            <a:endParaRPr lang="en-US" dirty="0">
              <a:solidFill>
                <a:schemeClr val="tx2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7859216" cy="4925144"/>
              </a:xfrm>
            </p:spPr>
            <p:txBody>
              <a:bodyPr>
                <a:normAutofit/>
              </a:bodyPr>
              <a:lstStyle/>
              <a:p>
                <a:r>
                  <a:rPr lang="en-GB" dirty="0"/>
                  <a:t>We are given an </a:t>
                </a:r>
                <a:r>
                  <a:rPr lang="en-GB" dirty="0">
                    <a:solidFill>
                      <a:srgbClr val="FF0000"/>
                    </a:solidFill>
                  </a:rPr>
                  <a:t>n</a:t>
                </a:r>
                <a:r>
                  <a:rPr lang="en-GB" dirty="0"/>
                  <a:t>-player game</a:t>
                </a:r>
              </a:p>
              <a:p>
                <a:pPr lvl="1"/>
                <a:r>
                  <a:rPr lang="en-GB" dirty="0"/>
                  <a:t>player </a:t>
                </a:r>
                <a:r>
                  <a:rPr lang="en-GB" dirty="0" err="1">
                    <a:solidFill>
                      <a:srgbClr val="FF0000"/>
                    </a:solidFill>
                  </a:rPr>
                  <a:t>i</a:t>
                </a:r>
                <a:r>
                  <a:rPr lang="en-GB" dirty="0">
                    <a:solidFill>
                      <a:srgbClr val="FF0000"/>
                    </a:solidFill>
                  </a:rPr>
                  <a:t> </a:t>
                </a:r>
                <a:r>
                  <a:rPr lang="en-GB" dirty="0"/>
                  <a:t>chooses his action from set </a:t>
                </a:r>
                <a:r>
                  <a:rPr lang="en-GB" dirty="0">
                    <a:solidFill>
                      <a:srgbClr val="FF0000"/>
                    </a:solidFill>
                  </a:rPr>
                  <a:t>A</a:t>
                </a:r>
                <a:r>
                  <a:rPr lang="en-GB" baseline="-25000" dirty="0">
                    <a:solidFill>
                      <a:srgbClr val="FF0000"/>
                    </a:solidFill>
                  </a:rPr>
                  <a:t>i</a:t>
                </a:r>
                <a:r>
                  <a:rPr lang="en-GB" dirty="0">
                    <a:solidFill>
                      <a:srgbClr val="FF0000"/>
                    </a:solidFill>
                  </a:rPr>
                  <a:t> </a:t>
                </a:r>
                <a:r>
                  <a:rPr lang="en-GB" dirty="0"/>
                  <a:t>and his utility is given by </a:t>
                </a:r>
                <a:r>
                  <a:rPr lang="en-GB" dirty="0" err="1">
                    <a:solidFill>
                      <a:srgbClr val="FF0000"/>
                    </a:solidFill>
                  </a:rPr>
                  <a:t>u</a:t>
                </a:r>
                <a:r>
                  <a:rPr lang="en-GB" baseline="-25000" dirty="0" err="1">
                    <a:solidFill>
                      <a:srgbClr val="FF0000"/>
                    </a:solidFill>
                  </a:rPr>
                  <a:t>i</a:t>
                </a:r>
                <a:r>
                  <a:rPr lang="en-GB" baseline="-25000" dirty="0">
                    <a:solidFill>
                      <a:srgbClr val="FF0000"/>
                    </a:solidFill>
                  </a:rPr>
                  <a:t> 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altLang="zh-CN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altLang="zh-CN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zh-CN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:</m:t>
                    </m:r>
                    <m:sSub>
                      <m:sSubPr>
                        <m:ctrlPr>
                          <a:rPr lang="en-US" altLang="zh-CN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CN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zh-CN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×⋯×</m:t>
                    </m:r>
                    <m:sSub>
                      <m:sSubPr>
                        <m:ctrlPr>
                          <a:rPr lang="en-US" altLang="zh-CN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CN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altLang="zh-CN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→</m:t>
                    </m:r>
                    <m:r>
                      <m:rPr>
                        <m:nor/>
                      </m:rPr>
                      <a:rPr lang="en-GB" altLang="zh-CN" dirty="0">
                        <a:solidFill>
                          <a:srgbClr val="FF0000"/>
                        </a:solidFill>
                        <a:latin typeface="Algerian" pitchFamily="82" charset="0"/>
                        <a:ea typeface="Cambria Math"/>
                      </a:rPr>
                      <m:t>R</m:t>
                    </m:r>
                  </m:oMath>
                </a14:m>
                <a:endParaRPr lang="en-GB" baseline="-25000" dirty="0">
                  <a:solidFill>
                    <a:srgbClr val="FF0000"/>
                  </a:solidFill>
                </a:endParaRPr>
              </a:p>
              <a:p>
                <a:r>
                  <a:rPr lang="en-GB" u="sng" dirty="0"/>
                  <a:t>Definition</a:t>
                </a:r>
                <a:r>
                  <a:rPr lang="en-GB" dirty="0"/>
                  <a:t>: a strategy profile </a:t>
                </a:r>
                <a:r>
                  <a:rPr lang="en-GB" b="1" u="sng" dirty="0">
                    <a:solidFill>
                      <a:srgbClr val="FF0000"/>
                    </a:solidFill>
                  </a:rPr>
                  <a:t>a</a:t>
                </a:r>
                <a:r>
                  <a:rPr lang="en-GB" dirty="0">
                    <a:solidFill>
                      <a:srgbClr val="FF0000"/>
                    </a:solidFill>
                  </a:rPr>
                  <a:t> = (a</a:t>
                </a:r>
                <a:r>
                  <a:rPr lang="en-GB" baseline="-25000" dirty="0">
                    <a:solidFill>
                      <a:srgbClr val="FF0000"/>
                    </a:solidFill>
                  </a:rPr>
                  <a:t>1</a:t>
                </a:r>
                <a:r>
                  <a:rPr lang="en-GB" dirty="0">
                    <a:solidFill>
                      <a:srgbClr val="FF0000"/>
                    </a:solidFill>
                  </a:rPr>
                  <a:t>, ....., a</a:t>
                </a:r>
                <a:r>
                  <a:rPr lang="en-GB" baseline="-25000" dirty="0">
                    <a:solidFill>
                      <a:srgbClr val="FF0000"/>
                    </a:solidFill>
                  </a:rPr>
                  <a:t>n</a:t>
                </a:r>
                <a:r>
                  <a:rPr lang="en-GB" dirty="0">
                    <a:solidFill>
                      <a:srgbClr val="FF0000"/>
                    </a:solidFill>
                  </a:rPr>
                  <a:t>)</a:t>
                </a:r>
                <a:r>
                  <a:rPr lang="en-GB" dirty="0"/>
                  <a:t>, </a:t>
                </a:r>
                <a:br>
                  <a:rPr lang="en-GB" dirty="0"/>
                </a:br>
                <a:r>
                  <a:rPr lang="en-GB" dirty="0"/>
                  <a:t>is called a </a:t>
                </a:r>
                <a:r>
                  <a:rPr lang="en-GB" dirty="0">
                    <a:solidFill>
                      <a:schemeClr val="accent1"/>
                    </a:solidFill>
                  </a:rPr>
                  <a:t>Nash equilibrium</a:t>
                </a:r>
                <a:r>
                  <a:rPr lang="en-GB" dirty="0"/>
                  <a:t> if no player can benefit from changing his action:</a:t>
                </a:r>
                <a:br>
                  <a:rPr lang="en-US" dirty="0"/>
                </a:br>
                <a:r>
                  <a:rPr lang="en-US" dirty="0"/>
                  <a:t>for each </a:t>
                </a:r>
                <a:r>
                  <a:rPr lang="en-US" dirty="0" err="1">
                    <a:solidFill>
                      <a:srgbClr val="FF0000"/>
                    </a:solidFill>
                  </a:rPr>
                  <a:t>i</a:t>
                </a:r>
                <a:r>
                  <a:rPr lang="en-US" dirty="0">
                    <a:solidFill>
                      <a:srgbClr val="FF0000"/>
                    </a:solidFill>
                  </a:rPr>
                  <a:t> = 1, ..., n</a:t>
                </a:r>
                <a:r>
                  <a:rPr lang="en-US" dirty="0"/>
                  <a:t> player </a:t>
                </a:r>
                <a:r>
                  <a:rPr lang="en-US" dirty="0" err="1">
                    <a:solidFill>
                      <a:srgbClr val="FF0000"/>
                    </a:solidFill>
                  </a:rPr>
                  <a:t>i</a:t>
                </a:r>
                <a:r>
                  <a:rPr lang="en-US" dirty="0">
                    <a:solidFill>
                      <a:srgbClr val="FF0000"/>
                    </a:solidFill>
                  </a:rPr>
                  <a:t> </a:t>
                </a:r>
                <a:r>
                  <a:rPr lang="en-US" dirty="0"/>
                  <a:t>has </a:t>
                </a:r>
                <a:br>
                  <a:rPr lang="en-US" dirty="0"/>
                </a:br>
                <a:r>
                  <a:rPr lang="en-US" dirty="0"/>
                  <a:t>	</a:t>
                </a:r>
                <a:r>
                  <a:rPr lang="en-US" dirty="0">
                    <a:solidFill>
                      <a:srgbClr val="FF0000"/>
                    </a:solidFill>
                  </a:rPr>
                  <a:t>u</a:t>
                </a:r>
                <a:r>
                  <a:rPr lang="en-US" baseline="-25000" dirty="0">
                    <a:solidFill>
                      <a:srgbClr val="FF0000"/>
                    </a:solidFill>
                  </a:rPr>
                  <a:t> </a:t>
                </a:r>
                <a:r>
                  <a:rPr lang="en-US" baseline="-25000" dirty="0" err="1">
                    <a:solidFill>
                      <a:srgbClr val="FF0000"/>
                    </a:solidFill>
                  </a:rPr>
                  <a:t>i</a:t>
                </a:r>
                <a:r>
                  <a:rPr lang="en-US" baseline="-25000" dirty="0">
                    <a:solidFill>
                      <a:srgbClr val="FF0000"/>
                    </a:solidFill>
                  </a:rPr>
                  <a:t> </a:t>
                </a:r>
                <a:r>
                  <a:rPr lang="en-US" dirty="0">
                    <a:solidFill>
                      <a:srgbClr val="FF0000"/>
                    </a:solidFill>
                  </a:rPr>
                  <a:t>(</a:t>
                </a:r>
                <a:r>
                  <a:rPr lang="en-US" b="1" u="sng" dirty="0">
                    <a:solidFill>
                      <a:srgbClr val="FF0000"/>
                    </a:solidFill>
                  </a:rPr>
                  <a:t>a</a:t>
                </a:r>
                <a:r>
                  <a:rPr lang="en-US" dirty="0">
                    <a:solidFill>
                      <a:srgbClr val="FF0000"/>
                    </a:solidFill>
                  </a:rPr>
                  <a:t>) ≥ u</a:t>
                </a:r>
                <a:r>
                  <a:rPr lang="en-US" baseline="-25000" dirty="0">
                    <a:solidFill>
                      <a:srgbClr val="FF0000"/>
                    </a:solidFill>
                  </a:rPr>
                  <a:t> </a:t>
                </a:r>
                <a:r>
                  <a:rPr lang="en-US" baseline="-25000" dirty="0" err="1">
                    <a:solidFill>
                      <a:srgbClr val="FF0000"/>
                    </a:solidFill>
                  </a:rPr>
                  <a:t>i</a:t>
                </a:r>
                <a:r>
                  <a:rPr lang="en-US" baseline="-25000" dirty="0">
                    <a:solidFill>
                      <a:srgbClr val="FF0000"/>
                    </a:solidFill>
                  </a:rPr>
                  <a:t> </a:t>
                </a:r>
                <a:r>
                  <a:rPr lang="en-GB" dirty="0">
                    <a:solidFill>
                      <a:srgbClr val="FF0000"/>
                    </a:solidFill>
                  </a:rPr>
                  <a:t>(</a:t>
                </a:r>
                <a:r>
                  <a:rPr lang="en-GB" b="1" u="sng" dirty="0">
                    <a:solidFill>
                      <a:srgbClr val="FF0000"/>
                    </a:solidFill>
                  </a:rPr>
                  <a:t>a</a:t>
                </a:r>
                <a:r>
                  <a:rPr lang="en-GB" baseline="-25000" dirty="0">
                    <a:solidFill>
                      <a:srgbClr val="FF0000"/>
                    </a:solidFill>
                  </a:rPr>
                  <a:t> -</a:t>
                </a:r>
                <a:r>
                  <a:rPr lang="en-GB" baseline="-25000" dirty="0" err="1">
                    <a:solidFill>
                      <a:srgbClr val="FF0000"/>
                    </a:solidFill>
                  </a:rPr>
                  <a:t>i</a:t>
                </a:r>
                <a:r>
                  <a:rPr lang="en-GB" baseline="-25000" dirty="0">
                    <a:solidFill>
                      <a:srgbClr val="FF0000"/>
                    </a:solidFill>
                  </a:rPr>
                  <a:t> </a:t>
                </a:r>
                <a:r>
                  <a:rPr lang="en-GB" dirty="0">
                    <a:solidFill>
                      <a:srgbClr val="FF0000"/>
                    </a:solidFill>
                  </a:rPr>
                  <a:t>, a’) </a:t>
                </a:r>
                <a:r>
                  <a:rPr lang="en-GB" dirty="0"/>
                  <a:t>for all </a:t>
                </a:r>
                <a:r>
                  <a:rPr lang="en-GB" dirty="0">
                    <a:solidFill>
                      <a:srgbClr val="FF0000"/>
                    </a:solidFill>
                  </a:rPr>
                  <a:t>a’</a:t>
                </a:r>
                <a:r>
                  <a:rPr lang="en-GB" baseline="-25000" dirty="0">
                    <a:solidFill>
                      <a:srgbClr val="FF0000"/>
                    </a:solidFill>
                  </a:rPr>
                  <a:t> </a:t>
                </a:r>
                <a:r>
                  <a:rPr lang="en-GB" dirty="0"/>
                  <a:t> in </a:t>
                </a:r>
                <a:r>
                  <a:rPr lang="en-GB" dirty="0">
                    <a:solidFill>
                      <a:srgbClr val="FF0000"/>
                    </a:solidFill>
                  </a:rPr>
                  <a:t>A</a:t>
                </a:r>
                <a:r>
                  <a:rPr lang="en-GB" baseline="-25000" dirty="0">
                    <a:solidFill>
                      <a:srgbClr val="FF0000"/>
                    </a:solidFill>
                  </a:rPr>
                  <a:t>i</a:t>
                </a:r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7859216" cy="4925144"/>
              </a:xfrm>
              <a:blipFill>
                <a:blip r:embed="rId2"/>
                <a:stretch>
                  <a:fillRect l="-1784" t="-1611" r="-162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2"/>
                </a:solidFill>
              </a:rPr>
              <a:t>(Algorithmic) Game Theory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>
                <a:solidFill>
                  <a:schemeClr val="tx2"/>
                </a:solidFill>
              </a:rPr>
              <a:t>Game Theory</a:t>
            </a:r>
            <a:r>
              <a:rPr lang="en-GB" sz="2800" dirty="0"/>
              <a:t>: </a:t>
            </a:r>
            <a:r>
              <a:rPr lang="en-US" sz="2800" dirty="0"/>
              <a:t>problem with “strategic agents”</a:t>
            </a:r>
          </a:p>
          <a:p>
            <a:r>
              <a:rPr lang="en-US" sz="2800" dirty="0">
                <a:solidFill>
                  <a:schemeClr val="tx2"/>
                </a:solidFill>
              </a:rPr>
              <a:t>Algorithmic Game Theory (AGT)</a:t>
            </a:r>
            <a:r>
              <a:rPr lang="en-US" sz="2800" dirty="0"/>
              <a:t>: Game Theory in computer scientists’ perspective</a:t>
            </a:r>
          </a:p>
          <a:p>
            <a:r>
              <a:rPr lang="en-US" sz="2800" dirty="0"/>
              <a:t>Traditionally, </a:t>
            </a:r>
            <a:r>
              <a:rPr lang="en-US" sz="2800" dirty="0">
                <a:solidFill>
                  <a:schemeClr val="tx2"/>
                </a:solidFill>
              </a:rPr>
              <a:t>AGT</a:t>
            </a:r>
            <a:r>
              <a:rPr lang="en-US" sz="2800" dirty="0"/>
              <a:t> is a sub-field to </a:t>
            </a:r>
            <a:r>
              <a:rPr lang="en-US" sz="2800" dirty="0">
                <a:solidFill>
                  <a:schemeClr val="tx2"/>
                </a:solidFill>
              </a:rPr>
              <a:t>Computational Economics (</a:t>
            </a:r>
            <a:r>
              <a:rPr lang="en-US" sz="2800" dirty="0" err="1">
                <a:solidFill>
                  <a:schemeClr val="tx2"/>
                </a:solidFill>
              </a:rPr>
              <a:t>EconCS</a:t>
            </a:r>
            <a:r>
              <a:rPr lang="en-US" sz="2800" dirty="0">
                <a:solidFill>
                  <a:schemeClr val="tx2"/>
                </a:solidFill>
              </a:rPr>
              <a:t>)</a:t>
            </a:r>
            <a:r>
              <a:rPr lang="en-US" sz="2800" dirty="0"/>
              <a:t>.</a:t>
            </a:r>
          </a:p>
          <a:p>
            <a:r>
              <a:rPr lang="en-US" sz="2800" dirty="0"/>
              <a:t>But nowadays, </a:t>
            </a:r>
            <a:r>
              <a:rPr lang="en-US" sz="2800" dirty="0">
                <a:solidFill>
                  <a:schemeClr val="tx2"/>
                </a:solidFill>
              </a:rPr>
              <a:t>AGT</a:t>
            </a:r>
            <a:r>
              <a:rPr lang="en-US" sz="2800" dirty="0"/>
              <a:t> and </a:t>
            </a:r>
            <a:r>
              <a:rPr lang="en-US" sz="2800" dirty="0" err="1">
                <a:solidFill>
                  <a:schemeClr val="tx2"/>
                </a:solidFill>
              </a:rPr>
              <a:t>EconCS</a:t>
            </a:r>
            <a:r>
              <a:rPr lang="en-US" sz="2800" dirty="0"/>
              <a:t> are sometimes called interchangeably.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2"/>
                </a:solidFill>
              </a:rPr>
              <a:t>Nash Equilibrium Pictorially</a:t>
            </a:r>
            <a:endParaRPr lang="en-US" dirty="0">
              <a:solidFill>
                <a:schemeClr val="tx2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9552" y="1772816"/>
          <a:ext cx="7056785" cy="3505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113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13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113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113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113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01040">
                <a:tc>
                  <a:txBody>
                    <a:bodyPr/>
                    <a:lstStyle/>
                    <a:p>
                      <a:r>
                        <a:rPr lang="en-GB" sz="4000" dirty="0"/>
                        <a:t>(  ,  )</a:t>
                      </a:r>
                      <a:endParaRPr lang="en-US" sz="4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4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  ,  )</a:t>
                      </a:r>
                      <a:endParaRPr kumimoji="0" lang="en-US" sz="4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4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en-GB" sz="4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en-GB" sz="4000" b="0" i="0" u="none" strike="noStrike" kern="1200" cap="none" spc="0" normalizeH="0" baseline="-25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en-GB" sz="4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,   )</a:t>
                      </a:r>
                      <a:endParaRPr kumimoji="0" lang="en-US" sz="4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4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  ,  )</a:t>
                      </a:r>
                      <a:endParaRPr kumimoji="0" lang="en-US" sz="4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4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  ,  )</a:t>
                      </a:r>
                      <a:endParaRPr kumimoji="0" lang="en-US" sz="4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4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  ,  )</a:t>
                      </a:r>
                      <a:endParaRPr kumimoji="0" lang="en-US" sz="4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4000" dirty="0"/>
                        <a:t>(  ,  )</a:t>
                      </a:r>
                      <a:endParaRPr lang="en-US" sz="4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4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en-GB" sz="4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en-GB" sz="4000" b="0" i="0" u="none" strike="noStrike" kern="1200" cap="none" spc="0" normalizeH="0" baseline="-25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en-GB" sz="4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,   )</a:t>
                      </a:r>
                      <a:endParaRPr kumimoji="0" lang="en-US" sz="4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4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  ,  )</a:t>
                      </a:r>
                      <a:endParaRPr kumimoji="0" lang="en-US" sz="4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4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  ,  )</a:t>
                      </a:r>
                      <a:endParaRPr kumimoji="0" lang="en-US" sz="4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4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  ,  )</a:t>
                      </a:r>
                      <a:endParaRPr kumimoji="0" lang="en-US" sz="4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4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  ,  )</a:t>
                      </a:r>
                      <a:endParaRPr kumimoji="0" lang="en-US" sz="4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4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en-GB" sz="4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en-GB" sz="4000" b="0" i="0" u="none" strike="noStrike" kern="1200" cap="none" spc="0" normalizeH="0" baseline="-25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kumimoji="0" lang="en-GB" sz="4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,   )</a:t>
                      </a:r>
                      <a:endParaRPr kumimoji="0" lang="en-US" sz="4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4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  ,  )</a:t>
                      </a:r>
                      <a:endParaRPr kumimoji="0" lang="en-US" sz="4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4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  ,  )</a:t>
                      </a:r>
                      <a:endParaRPr kumimoji="0" lang="en-US" sz="4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4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  ,</a:t>
                      </a:r>
                      <a:r>
                        <a:rPr kumimoji="0" lang="en-GB" sz="4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y</a:t>
                      </a:r>
                      <a:r>
                        <a:rPr kumimoji="0" lang="en-GB" sz="4000" b="0" i="0" u="none" strike="noStrike" kern="1200" cap="none" spc="0" normalizeH="0" baseline="-25000" noProof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en-GB" sz="4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kumimoji="0" lang="en-US" sz="4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4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  ,</a:t>
                      </a:r>
                      <a:r>
                        <a:rPr kumimoji="0" lang="en-GB" sz="4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y</a:t>
                      </a:r>
                      <a:r>
                        <a:rPr kumimoji="0" lang="en-GB" sz="4000" b="0" i="0" u="none" strike="noStrike" kern="1200" cap="none" spc="0" normalizeH="0" baseline="-25000" noProof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en-GB" sz="4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kumimoji="0" lang="en-US" sz="4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4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en-GB" sz="4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en-GB" sz="4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en-GB" sz="4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Y</a:t>
                      </a:r>
                      <a:r>
                        <a:rPr kumimoji="0" lang="en-GB" sz="4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kumimoji="0" lang="en-US" sz="4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4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  ,</a:t>
                      </a:r>
                      <a:r>
                        <a:rPr kumimoji="0" lang="en-GB" sz="4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y</a:t>
                      </a:r>
                      <a:r>
                        <a:rPr kumimoji="0" lang="en-GB" sz="4000" b="0" i="0" u="none" strike="noStrike" kern="1200" cap="none" spc="0" normalizeH="0" baseline="-25000" noProof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kumimoji="0" lang="en-GB" sz="4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kumimoji="0" lang="en-US" sz="4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4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  ,</a:t>
                      </a:r>
                      <a:r>
                        <a:rPr kumimoji="0" lang="en-GB" sz="4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y</a:t>
                      </a:r>
                      <a:r>
                        <a:rPr kumimoji="0" lang="en-GB" sz="4000" b="0" i="0" u="none" strike="noStrike" kern="1200" cap="none" spc="0" normalizeH="0" baseline="-25000" noProof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kumimoji="0" lang="en-GB" sz="4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kumimoji="0" lang="en-US" sz="4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4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  ,  )</a:t>
                      </a:r>
                      <a:endParaRPr kumimoji="0" lang="en-US" sz="4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4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  ,  )</a:t>
                      </a:r>
                      <a:endParaRPr kumimoji="0" lang="en-US" sz="4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4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en-GB" sz="4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en-GB" sz="4000" b="0" i="0" u="none" strike="noStrike" kern="1200" cap="none" spc="0" normalizeH="0" baseline="-25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kumimoji="0" lang="en-GB" sz="4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,   )</a:t>
                      </a:r>
                      <a:endParaRPr kumimoji="0" lang="en-US" sz="4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4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  ,  )</a:t>
                      </a:r>
                      <a:endParaRPr kumimoji="0" lang="en-US" sz="4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4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  ,  )</a:t>
                      </a:r>
                      <a:endParaRPr kumimoji="0" lang="en-US" sz="4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43608" y="5445224"/>
            <a:ext cx="578055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>
                <a:solidFill>
                  <a:srgbClr val="FF0000"/>
                </a:solidFill>
              </a:rPr>
              <a:t>X</a:t>
            </a:r>
            <a:r>
              <a:rPr lang="en-GB" sz="3200" dirty="0"/>
              <a:t> must be at least as big as all </a:t>
            </a:r>
            <a:r>
              <a:rPr lang="en-GB" sz="3200" dirty="0">
                <a:solidFill>
                  <a:srgbClr val="FF0000"/>
                </a:solidFill>
              </a:rPr>
              <a:t>x</a:t>
            </a:r>
            <a:r>
              <a:rPr lang="en-GB" sz="3200" baseline="-25000" dirty="0">
                <a:solidFill>
                  <a:srgbClr val="FF0000"/>
                </a:solidFill>
              </a:rPr>
              <a:t>i</a:t>
            </a:r>
            <a:r>
              <a:rPr lang="en-GB" sz="3200" dirty="0"/>
              <a:t>, </a:t>
            </a:r>
            <a:br>
              <a:rPr lang="en-GB" sz="3200" dirty="0"/>
            </a:br>
            <a:r>
              <a:rPr lang="en-GB" sz="3200" dirty="0">
                <a:solidFill>
                  <a:schemeClr val="accent1"/>
                </a:solidFill>
              </a:rPr>
              <a:t>Y</a:t>
            </a:r>
            <a:r>
              <a:rPr lang="en-GB" sz="3200" dirty="0"/>
              <a:t> must be at least as big as all </a:t>
            </a:r>
            <a:r>
              <a:rPr lang="en-GB" sz="3200" dirty="0" err="1">
                <a:solidFill>
                  <a:schemeClr val="accent1"/>
                </a:solidFill>
              </a:rPr>
              <a:t>y</a:t>
            </a:r>
            <a:r>
              <a:rPr lang="en-GB" sz="3200" baseline="-25000" dirty="0" err="1">
                <a:solidFill>
                  <a:schemeClr val="accent1"/>
                </a:solidFill>
              </a:rPr>
              <a:t>j</a:t>
            </a:r>
            <a:endParaRPr lang="en-US" sz="3200" baseline="-2500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harli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3968" y="1268760"/>
            <a:ext cx="920262" cy="10081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>
                <a:solidFill>
                  <a:schemeClr val="tx2"/>
                </a:solidFill>
              </a:rPr>
              <a:t>Battle of Sexes: Nash Equilibrium </a:t>
            </a:r>
            <a:endParaRPr lang="en-US" dirty="0">
              <a:solidFill>
                <a:schemeClr val="tx2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483768" y="2492896"/>
          <a:ext cx="4320480" cy="15841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602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(</a:t>
                      </a:r>
                      <a:r>
                        <a:rPr lang="en-GB" sz="3200" dirty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lang="en-GB" sz="3200" dirty="0"/>
                        <a:t>,</a:t>
                      </a:r>
                      <a:r>
                        <a:rPr lang="en-GB" sz="3200" baseline="0" dirty="0"/>
                        <a:t> </a:t>
                      </a:r>
                      <a:r>
                        <a:rPr lang="en-GB" sz="3200" baseline="0" dirty="0">
                          <a:solidFill>
                            <a:schemeClr val="accent1"/>
                          </a:solidFill>
                        </a:rPr>
                        <a:t>1</a:t>
                      </a:r>
                      <a:r>
                        <a:rPr lang="en-GB" sz="3200" dirty="0"/>
                        <a:t>)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(</a:t>
                      </a:r>
                      <a:r>
                        <a:rPr lang="en-GB" sz="3200" dirty="0">
                          <a:solidFill>
                            <a:srgbClr val="FF0000"/>
                          </a:solidFill>
                        </a:rPr>
                        <a:t>0</a:t>
                      </a:r>
                      <a:r>
                        <a:rPr lang="en-GB" sz="3200" dirty="0"/>
                        <a:t>, </a:t>
                      </a:r>
                      <a:r>
                        <a:rPr lang="en-GB" sz="3200" dirty="0">
                          <a:solidFill>
                            <a:schemeClr val="accent1"/>
                          </a:solidFill>
                        </a:rPr>
                        <a:t>0</a:t>
                      </a:r>
                      <a:r>
                        <a:rPr lang="en-GB" sz="3200" dirty="0"/>
                        <a:t>)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(</a:t>
                      </a:r>
                      <a:r>
                        <a:rPr lang="en-GB" sz="3200" dirty="0">
                          <a:solidFill>
                            <a:srgbClr val="FF0000"/>
                          </a:solidFill>
                        </a:rPr>
                        <a:t>0</a:t>
                      </a:r>
                      <a:r>
                        <a:rPr lang="en-GB" sz="3200" dirty="0"/>
                        <a:t>, </a:t>
                      </a:r>
                      <a:r>
                        <a:rPr lang="en-GB" sz="3200" dirty="0">
                          <a:solidFill>
                            <a:schemeClr val="accent1"/>
                          </a:solidFill>
                        </a:rPr>
                        <a:t>0</a:t>
                      </a:r>
                      <a:r>
                        <a:rPr lang="en-GB" sz="3200" dirty="0"/>
                        <a:t>)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(</a:t>
                      </a:r>
                      <a:r>
                        <a:rPr lang="en-GB" sz="3200" dirty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en-GB" sz="3200" dirty="0"/>
                        <a:t>, </a:t>
                      </a:r>
                      <a:r>
                        <a:rPr lang="en-GB" sz="3200" dirty="0">
                          <a:solidFill>
                            <a:schemeClr val="accent1"/>
                          </a:solidFill>
                        </a:rPr>
                        <a:t>2</a:t>
                      </a:r>
                      <a:r>
                        <a:rPr lang="en-GB" sz="3200" dirty="0"/>
                        <a:t>)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3" name="Group 13"/>
          <p:cNvGrpSpPr/>
          <p:nvPr/>
        </p:nvGrpSpPr>
        <p:grpSpPr>
          <a:xfrm>
            <a:off x="971600" y="1772816"/>
            <a:ext cx="5718040" cy="2168951"/>
            <a:chOff x="971600" y="1772816"/>
            <a:chExt cx="5718040" cy="2168951"/>
          </a:xfrm>
        </p:grpSpPr>
        <p:sp>
          <p:nvSpPr>
            <p:cNvPr id="5" name="TextBox 4"/>
            <p:cNvSpPr txBox="1"/>
            <p:nvPr/>
          </p:nvSpPr>
          <p:spPr>
            <a:xfrm>
              <a:off x="3059832" y="1772816"/>
              <a:ext cx="147713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3200" dirty="0">
                  <a:solidFill>
                    <a:schemeClr val="accent1"/>
                  </a:solidFill>
                </a:rPr>
                <a:t>Theatre</a:t>
              </a:r>
              <a:endParaRPr lang="en-US" sz="3200" dirty="0">
                <a:solidFill>
                  <a:schemeClr val="accent1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148064" y="1772816"/>
              <a:ext cx="154157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3200" dirty="0">
                  <a:solidFill>
                    <a:schemeClr val="accent1"/>
                  </a:solidFill>
                </a:rPr>
                <a:t>Football</a:t>
              </a:r>
              <a:endParaRPr lang="en-US" sz="3200" dirty="0">
                <a:solidFill>
                  <a:schemeClr val="accent1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043608" y="2636912"/>
              <a:ext cx="147713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3200" dirty="0">
                  <a:solidFill>
                    <a:srgbClr val="FF0000"/>
                  </a:solidFill>
                </a:rPr>
                <a:t>Theatre</a:t>
              </a:r>
              <a:endParaRPr lang="en-US" sz="3200" dirty="0">
                <a:solidFill>
                  <a:srgbClr val="FF0000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971600" y="3356992"/>
              <a:ext cx="154157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3200" dirty="0">
                  <a:solidFill>
                    <a:srgbClr val="FF0000"/>
                  </a:solidFill>
                </a:rPr>
                <a:t>Football</a:t>
              </a:r>
              <a:endParaRPr lang="en-US" sz="3200" dirty="0">
                <a:solidFill>
                  <a:srgbClr val="FF0000"/>
                </a:solidFill>
              </a:endParaRPr>
            </a:p>
          </p:txBody>
        </p:sp>
      </p:grpSp>
      <p:sp>
        <p:nvSpPr>
          <p:cNvPr id="9" name="Content Placeholder 2"/>
          <p:cNvSpPr txBox="1">
            <a:spLocks/>
          </p:cNvSpPr>
          <p:nvPr/>
        </p:nvSpPr>
        <p:spPr>
          <a:xfrm>
            <a:off x="1187624" y="4797152"/>
            <a:ext cx="7488832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3200" dirty="0"/>
              <a:t>   Both (</a:t>
            </a:r>
            <a:r>
              <a:rPr lang="en-GB" sz="3200" dirty="0">
                <a:solidFill>
                  <a:srgbClr val="FF0000"/>
                </a:solidFill>
              </a:rPr>
              <a:t>T</a:t>
            </a:r>
            <a:r>
              <a:rPr lang="en-GB" sz="3200" dirty="0"/>
              <a:t>, </a:t>
            </a:r>
            <a:r>
              <a:rPr lang="en-GB" sz="3200" dirty="0">
                <a:solidFill>
                  <a:schemeClr val="accent1"/>
                </a:solidFill>
              </a:rPr>
              <a:t>T</a:t>
            </a:r>
            <a:r>
              <a:rPr lang="en-GB" sz="3200" dirty="0"/>
              <a:t>) and (</a:t>
            </a:r>
            <a:r>
              <a:rPr lang="en-GB" sz="3200" dirty="0">
                <a:solidFill>
                  <a:srgbClr val="FF0000"/>
                </a:solidFill>
              </a:rPr>
              <a:t>F</a:t>
            </a:r>
            <a:r>
              <a:rPr lang="en-GB" sz="3200" dirty="0"/>
              <a:t>, </a:t>
            </a:r>
            <a:r>
              <a:rPr lang="en-GB" sz="3200" dirty="0">
                <a:solidFill>
                  <a:schemeClr val="accent1"/>
                </a:solidFill>
              </a:rPr>
              <a:t>F</a:t>
            </a:r>
            <a:r>
              <a:rPr lang="en-GB" sz="3200" dirty="0"/>
              <a:t>) are Nash equilibria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475656" y="2060848"/>
            <a:ext cx="60465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>
                <a:solidFill>
                  <a:srgbClr val="FF0000"/>
                </a:solidFill>
              </a:rPr>
              <a:t>P1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123728" y="1772816"/>
            <a:ext cx="60465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>
                <a:solidFill>
                  <a:schemeClr val="accent1"/>
                </a:solidFill>
              </a:rPr>
              <a:t>P2</a:t>
            </a:r>
            <a:endParaRPr lang="en-US" sz="3200" dirty="0">
              <a:solidFill>
                <a:schemeClr val="accent1"/>
              </a:solidFill>
            </a:endParaRPr>
          </a:p>
        </p:txBody>
      </p:sp>
      <p:pic>
        <p:nvPicPr>
          <p:cNvPr id="13" name="Picture 12" descr="marci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5536" y="2852936"/>
            <a:ext cx="411480" cy="9067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2"/>
                </a:solidFill>
              </a:rPr>
              <a:t>Nash Equilibrium: Caution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/>
              <a:t>The definition does not say that </a:t>
            </a:r>
            <a:r>
              <a:rPr lang="en-GB" dirty="0">
                <a:solidFill>
                  <a:srgbClr val="FF0000"/>
                </a:solidFill>
              </a:rPr>
              <a:t>each</a:t>
            </a:r>
            <a:r>
              <a:rPr lang="en-GB" dirty="0"/>
              <a:t> game has a Nash equilibrium</a:t>
            </a:r>
          </a:p>
          <a:p>
            <a:pPr lvl="1"/>
            <a:r>
              <a:rPr lang="en-GB" dirty="0"/>
              <a:t>some do not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The definition does not say that Nash equilibrium is </a:t>
            </a:r>
            <a:r>
              <a:rPr lang="en-GB" dirty="0">
                <a:solidFill>
                  <a:srgbClr val="FF0000"/>
                </a:solidFill>
              </a:rPr>
              <a:t>unique </a:t>
            </a:r>
            <a:endParaRPr lang="en-GB" dirty="0"/>
          </a:p>
          <a:p>
            <a:pPr lvl="1"/>
            <a:r>
              <a:rPr lang="en-GB" dirty="0"/>
              <a:t>some games have many Nash equilibria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Nash equilibrium outcome need not be </a:t>
            </a:r>
            <a:r>
              <a:rPr lang="en-GB" dirty="0">
                <a:solidFill>
                  <a:srgbClr val="FF0000"/>
                </a:solidFill>
              </a:rPr>
              <a:t>better</a:t>
            </a:r>
            <a:r>
              <a:rPr lang="en-GB" dirty="0"/>
              <a:t> than the alternatives, what matters is that it is </a:t>
            </a:r>
            <a:r>
              <a:rPr lang="en-GB" dirty="0">
                <a:solidFill>
                  <a:srgbClr val="FF0000"/>
                </a:solidFill>
              </a:rPr>
              <a:t>not worse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Not all equilibria are </a:t>
            </a:r>
            <a:r>
              <a:rPr lang="en-GB" dirty="0">
                <a:solidFill>
                  <a:srgbClr val="FF0000"/>
                </a:solidFill>
              </a:rPr>
              <a:t>equally good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A1624E-B7A5-463F-970C-C686CF09D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chemeClr val="tx2"/>
                </a:solidFill>
              </a:rPr>
              <a:t>Children Game</a:t>
            </a:r>
            <a:endParaRPr lang="zh-CN" altLang="en-US" dirty="0">
              <a:solidFill>
                <a:schemeClr val="tx2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D769CF9-FA17-4414-A35C-F3D4BEAE7A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624" y="1052736"/>
            <a:ext cx="6638925" cy="5705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35927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>
                <a:solidFill>
                  <a:schemeClr val="tx2"/>
                </a:solidFill>
              </a:rPr>
              <a:t>Matching Pennies</a:t>
            </a:r>
            <a:r>
              <a:rPr lang="en-GB" dirty="0"/>
              <a:t>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483768" y="2492896"/>
          <a:ext cx="4320480" cy="15841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602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(</a:t>
                      </a:r>
                      <a:r>
                        <a:rPr lang="en-GB" sz="3200" dirty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en-GB" sz="3200" dirty="0"/>
                        <a:t>,</a:t>
                      </a:r>
                      <a:r>
                        <a:rPr lang="en-GB" sz="3200" baseline="0" dirty="0"/>
                        <a:t> </a:t>
                      </a:r>
                      <a:r>
                        <a:rPr lang="en-GB" sz="3200" baseline="0" dirty="0">
                          <a:solidFill>
                            <a:schemeClr val="accent1"/>
                          </a:solidFill>
                        </a:rPr>
                        <a:t>-1</a:t>
                      </a:r>
                      <a:r>
                        <a:rPr lang="en-GB" sz="3200" dirty="0"/>
                        <a:t>)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(</a:t>
                      </a:r>
                      <a:r>
                        <a:rPr lang="en-GB" sz="3200" dirty="0">
                          <a:solidFill>
                            <a:srgbClr val="FF0000"/>
                          </a:solidFill>
                        </a:rPr>
                        <a:t>-1</a:t>
                      </a:r>
                      <a:r>
                        <a:rPr lang="en-GB" sz="3200" dirty="0"/>
                        <a:t>, </a:t>
                      </a:r>
                      <a:r>
                        <a:rPr lang="en-GB" sz="3200" dirty="0">
                          <a:solidFill>
                            <a:schemeClr val="accent1"/>
                          </a:solidFill>
                        </a:rPr>
                        <a:t>1</a:t>
                      </a:r>
                      <a:r>
                        <a:rPr lang="en-GB" sz="3200" dirty="0"/>
                        <a:t>)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(</a:t>
                      </a:r>
                      <a:r>
                        <a:rPr lang="en-GB" sz="3200" dirty="0">
                          <a:solidFill>
                            <a:srgbClr val="FF0000"/>
                          </a:solidFill>
                        </a:rPr>
                        <a:t>-1</a:t>
                      </a:r>
                      <a:r>
                        <a:rPr lang="en-GB" sz="3200" dirty="0"/>
                        <a:t>, </a:t>
                      </a:r>
                      <a:r>
                        <a:rPr lang="en-GB" sz="3200" dirty="0">
                          <a:solidFill>
                            <a:schemeClr val="accent1"/>
                          </a:solidFill>
                        </a:rPr>
                        <a:t>1</a:t>
                      </a:r>
                      <a:r>
                        <a:rPr lang="en-GB" sz="3200" dirty="0"/>
                        <a:t>)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(</a:t>
                      </a:r>
                      <a:r>
                        <a:rPr lang="en-GB" sz="3200" dirty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en-GB" sz="3200" dirty="0"/>
                        <a:t>, </a:t>
                      </a:r>
                      <a:r>
                        <a:rPr lang="en-GB" sz="3200" dirty="0">
                          <a:solidFill>
                            <a:schemeClr val="accent1"/>
                          </a:solidFill>
                        </a:rPr>
                        <a:t>-1</a:t>
                      </a:r>
                      <a:r>
                        <a:rPr lang="en-GB" sz="3200" dirty="0"/>
                        <a:t>)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14" name="Group 13"/>
          <p:cNvGrpSpPr/>
          <p:nvPr/>
        </p:nvGrpSpPr>
        <p:grpSpPr>
          <a:xfrm>
            <a:off x="971600" y="1772816"/>
            <a:ext cx="5076069" cy="2168951"/>
            <a:chOff x="971600" y="1772816"/>
            <a:chExt cx="5076069" cy="2168951"/>
          </a:xfrm>
        </p:grpSpPr>
        <p:sp>
          <p:nvSpPr>
            <p:cNvPr id="5" name="TextBox 4"/>
            <p:cNvSpPr txBox="1"/>
            <p:nvPr/>
          </p:nvSpPr>
          <p:spPr>
            <a:xfrm>
              <a:off x="3059832" y="1772816"/>
              <a:ext cx="1218603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3200" dirty="0">
                  <a:solidFill>
                    <a:schemeClr val="accent1"/>
                  </a:solidFill>
                </a:rPr>
                <a:t>Heads</a:t>
              </a:r>
              <a:endParaRPr lang="en-US" sz="3200" dirty="0">
                <a:solidFill>
                  <a:schemeClr val="accent1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148064" y="1772816"/>
              <a:ext cx="899605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3200" dirty="0">
                  <a:solidFill>
                    <a:schemeClr val="accent1"/>
                  </a:solidFill>
                </a:rPr>
                <a:t>Tails</a:t>
              </a:r>
              <a:endParaRPr lang="en-US" sz="3200" dirty="0">
                <a:solidFill>
                  <a:schemeClr val="accent1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043608" y="2636912"/>
              <a:ext cx="1218603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3200" dirty="0">
                  <a:solidFill>
                    <a:srgbClr val="FF0000"/>
                  </a:solidFill>
                </a:rPr>
                <a:t>Heads</a:t>
              </a:r>
              <a:endParaRPr lang="en-US" sz="3200" dirty="0">
                <a:solidFill>
                  <a:srgbClr val="FF0000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971600" y="3356992"/>
              <a:ext cx="899605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3200" dirty="0">
                  <a:solidFill>
                    <a:srgbClr val="FF0000"/>
                  </a:solidFill>
                </a:rPr>
                <a:t>Tails</a:t>
              </a:r>
              <a:endParaRPr lang="en-US" sz="3200" dirty="0">
                <a:solidFill>
                  <a:srgbClr val="FF0000"/>
                </a:solidFill>
              </a:endParaRPr>
            </a:p>
          </p:txBody>
        </p:sp>
      </p:grpSp>
      <p:sp>
        <p:nvSpPr>
          <p:cNvPr id="9" name="Content Placeholder 2"/>
          <p:cNvSpPr txBox="1">
            <a:spLocks/>
          </p:cNvSpPr>
          <p:nvPr/>
        </p:nvSpPr>
        <p:spPr>
          <a:xfrm>
            <a:off x="323528" y="4365104"/>
            <a:ext cx="8496944" cy="180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3200" dirty="0"/>
              <a:t>Two players are simultaneously tossing coins. If both coins land in the same way, player 1 gets both coins, otherwise player 2 gets both coins</a:t>
            </a: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1475656" y="1772816"/>
            <a:ext cx="1252725" cy="872807"/>
            <a:chOff x="1475656" y="1772816"/>
            <a:chExt cx="1252725" cy="872807"/>
          </a:xfrm>
        </p:grpSpPr>
        <p:sp>
          <p:nvSpPr>
            <p:cNvPr id="10" name="TextBox 9"/>
            <p:cNvSpPr txBox="1"/>
            <p:nvPr/>
          </p:nvSpPr>
          <p:spPr>
            <a:xfrm>
              <a:off x="1475656" y="2060848"/>
              <a:ext cx="604653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3200" dirty="0">
                  <a:solidFill>
                    <a:srgbClr val="FF0000"/>
                  </a:solidFill>
                </a:rPr>
                <a:t>P1</a:t>
              </a:r>
              <a:endParaRPr lang="en-US" sz="3200" dirty="0">
                <a:solidFill>
                  <a:srgbClr val="FF0000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123728" y="1772816"/>
              <a:ext cx="604653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3200" dirty="0">
                  <a:solidFill>
                    <a:schemeClr val="accent1"/>
                  </a:solidFill>
                </a:rPr>
                <a:t>P2</a:t>
              </a:r>
              <a:endParaRPr lang="en-US" sz="3200" dirty="0">
                <a:solidFill>
                  <a:schemeClr val="accent1"/>
                </a:solidFill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2843808" y="6021288"/>
            <a:ext cx="32512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</a:rPr>
              <a:t>no Nash equilibrium!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>
                <a:solidFill>
                  <a:schemeClr val="tx2"/>
                </a:solidFill>
              </a:rPr>
              <a:t>Matching Pennies: Randomization</a:t>
            </a:r>
            <a:r>
              <a:rPr lang="en-GB" dirty="0"/>
              <a:t>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483768" y="2492896"/>
          <a:ext cx="4320480" cy="15841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602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(</a:t>
                      </a:r>
                      <a:r>
                        <a:rPr lang="en-GB" sz="3200" dirty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en-GB" sz="3200" dirty="0"/>
                        <a:t>,</a:t>
                      </a:r>
                      <a:r>
                        <a:rPr lang="en-GB" sz="3200" baseline="0" dirty="0"/>
                        <a:t> </a:t>
                      </a:r>
                      <a:r>
                        <a:rPr lang="en-GB" sz="3200" baseline="0" dirty="0">
                          <a:solidFill>
                            <a:schemeClr val="accent1"/>
                          </a:solidFill>
                        </a:rPr>
                        <a:t>-1</a:t>
                      </a:r>
                      <a:r>
                        <a:rPr lang="en-GB" sz="3200" dirty="0"/>
                        <a:t>)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(</a:t>
                      </a:r>
                      <a:r>
                        <a:rPr lang="en-GB" sz="3200" dirty="0">
                          <a:solidFill>
                            <a:srgbClr val="FF0000"/>
                          </a:solidFill>
                        </a:rPr>
                        <a:t>-1</a:t>
                      </a:r>
                      <a:r>
                        <a:rPr lang="en-GB" sz="3200" dirty="0"/>
                        <a:t>, </a:t>
                      </a:r>
                      <a:r>
                        <a:rPr lang="en-GB" sz="3200" dirty="0">
                          <a:solidFill>
                            <a:schemeClr val="accent1"/>
                          </a:solidFill>
                        </a:rPr>
                        <a:t>1</a:t>
                      </a:r>
                      <a:r>
                        <a:rPr lang="en-GB" sz="3200" dirty="0"/>
                        <a:t>)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(</a:t>
                      </a:r>
                      <a:r>
                        <a:rPr lang="en-GB" sz="3200" dirty="0">
                          <a:solidFill>
                            <a:srgbClr val="FF0000"/>
                          </a:solidFill>
                        </a:rPr>
                        <a:t>-1</a:t>
                      </a:r>
                      <a:r>
                        <a:rPr lang="en-GB" sz="3200" dirty="0"/>
                        <a:t>, </a:t>
                      </a:r>
                      <a:r>
                        <a:rPr lang="en-GB" sz="3200" dirty="0">
                          <a:solidFill>
                            <a:schemeClr val="accent1"/>
                          </a:solidFill>
                        </a:rPr>
                        <a:t>1</a:t>
                      </a:r>
                      <a:r>
                        <a:rPr lang="en-GB" sz="3200" dirty="0"/>
                        <a:t>)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(</a:t>
                      </a:r>
                      <a:r>
                        <a:rPr lang="en-GB" sz="3200" dirty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en-GB" sz="3200" dirty="0"/>
                        <a:t>, </a:t>
                      </a:r>
                      <a:r>
                        <a:rPr lang="en-GB" sz="3200" dirty="0">
                          <a:solidFill>
                            <a:schemeClr val="accent1"/>
                          </a:solidFill>
                        </a:rPr>
                        <a:t>-1</a:t>
                      </a:r>
                      <a:r>
                        <a:rPr lang="en-GB" sz="3200" dirty="0"/>
                        <a:t>)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059832" y="1772816"/>
            <a:ext cx="12186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>
                <a:solidFill>
                  <a:schemeClr val="accent1"/>
                </a:solidFill>
              </a:rPr>
              <a:t>Heads</a:t>
            </a:r>
            <a:endParaRPr lang="en-US" sz="3200" dirty="0">
              <a:solidFill>
                <a:schemeClr val="accent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148064" y="1772816"/>
            <a:ext cx="89960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>
                <a:solidFill>
                  <a:schemeClr val="accent1"/>
                </a:solidFill>
              </a:rPr>
              <a:t>Tails</a:t>
            </a:r>
            <a:endParaRPr lang="en-US" sz="3200" dirty="0">
              <a:solidFill>
                <a:schemeClr val="accent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43608" y="2636912"/>
            <a:ext cx="12186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>
                <a:solidFill>
                  <a:srgbClr val="FF0000"/>
                </a:solidFill>
              </a:rPr>
              <a:t>Heads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71600" y="3356992"/>
            <a:ext cx="89960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>
                <a:solidFill>
                  <a:srgbClr val="FF0000"/>
                </a:solidFill>
              </a:rPr>
              <a:t>Tails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323528" y="4365104"/>
            <a:ext cx="8496944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3200" dirty="0"/>
              <a:t>    Q: How would you play this game in practice?</a:t>
            </a:r>
            <a:endParaRPr lang="en-GB" sz="2800" dirty="0"/>
          </a:p>
        </p:txBody>
      </p:sp>
      <p:pic>
        <p:nvPicPr>
          <p:cNvPr id="13" name="Picture 12" descr="coi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08304" y="2996952"/>
            <a:ext cx="864096" cy="864096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755576" y="5013176"/>
            <a:ext cx="27672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A: Toss the coin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2"/>
                </a:solidFill>
              </a:rPr>
              <a:t>Matching Pennies: Randomization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91880" y="1556792"/>
            <a:ext cx="5652120" cy="5301208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en-GB" dirty="0"/>
              <a:t>Suppose column player plays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GB" sz="3200" dirty="0">
                <a:solidFill>
                  <a:schemeClr val="accent1"/>
                </a:solidFill>
              </a:rPr>
              <a:t>H</a:t>
            </a:r>
            <a:r>
              <a:rPr lang="en-GB" sz="3200" dirty="0"/>
              <a:t> with probability </a:t>
            </a:r>
            <a:r>
              <a:rPr lang="en-GB" sz="3200" dirty="0">
                <a:solidFill>
                  <a:schemeClr val="accent1"/>
                </a:solidFill>
              </a:rPr>
              <a:t>1/2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GB" sz="3200" dirty="0">
                <a:solidFill>
                  <a:schemeClr val="accent1"/>
                </a:solidFill>
              </a:rPr>
              <a:t>T</a:t>
            </a:r>
            <a:r>
              <a:rPr lang="en-GB" sz="3200" dirty="0"/>
              <a:t> with probability </a:t>
            </a:r>
            <a:r>
              <a:rPr lang="en-GB" sz="3200" dirty="0">
                <a:solidFill>
                  <a:schemeClr val="accent1"/>
                </a:solidFill>
              </a:rPr>
              <a:t>1/2</a:t>
            </a:r>
          </a:p>
          <a:p>
            <a:r>
              <a:rPr lang="en-GB" dirty="0"/>
              <a:t>If we play </a:t>
            </a:r>
            <a:r>
              <a:rPr lang="en-GB" dirty="0">
                <a:solidFill>
                  <a:srgbClr val="FF0000"/>
                </a:solidFill>
              </a:rPr>
              <a:t>H</a:t>
            </a:r>
            <a:r>
              <a:rPr lang="en-GB" dirty="0"/>
              <a:t>, the outcome is</a:t>
            </a:r>
          </a:p>
          <a:p>
            <a:pPr marL="800100" lvl="1" indent="-342900">
              <a:buNone/>
            </a:pPr>
            <a:r>
              <a:rPr lang="en-GB" sz="3200" dirty="0"/>
              <a:t>    (</a:t>
            </a:r>
            <a:r>
              <a:rPr lang="en-GB" sz="3200" dirty="0">
                <a:solidFill>
                  <a:srgbClr val="FF0000"/>
                </a:solidFill>
              </a:rPr>
              <a:t>H</a:t>
            </a:r>
            <a:r>
              <a:rPr lang="en-GB" sz="3200" dirty="0"/>
              <a:t>, </a:t>
            </a:r>
            <a:r>
              <a:rPr lang="en-GB" sz="3200" dirty="0">
                <a:solidFill>
                  <a:schemeClr val="accent1"/>
                </a:solidFill>
              </a:rPr>
              <a:t>H</a:t>
            </a:r>
            <a:r>
              <a:rPr lang="en-GB" sz="3200" dirty="0"/>
              <a:t>) w.p. </a:t>
            </a:r>
            <a:r>
              <a:rPr lang="en-GB" sz="3200" dirty="0">
                <a:solidFill>
                  <a:schemeClr val="accent1"/>
                </a:solidFill>
              </a:rPr>
              <a:t>1/2</a:t>
            </a:r>
            <a:r>
              <a:rPr lang="en-GB" sz="3200" dirty="0"/>
              <a:t> (</a:t>
            </a:r>
            <a:r>
              <a:rPr lang="en-GB" sz="3200" dirty="0">
                <a:solidFill>
                  <a:srgbClr val="FF0000"/>
                </a:solidFill>
              </a:rPr>
              <a:t>+1</a:t>
            </a:r>
            <a:r>
              <a:rPr lang="en-GB" sz="3200" dirty="0"/>
              <a:t>); </a:t>
            </a:r>
            <a:br>
              <a:rPr lang="en-GB" sz="3200" dirty="0"/>
            </a:br>
            <a:r>
              <a:rPr lang="en-GB" sz="3200" dirty="0"/>
              <a:t>(</a:t>
            </a:r>
            <a:r>
              <a:rPr lang="en-GB" sz="3200" dirty="0">
                <a:solidFill>
                  <a:srgbClr val="FF0000"/>
                </a:solidFill>
              </a:rPr>
              <a:t>H</a:t>
            </a:r>
            <a:r>
              <a:rPr lang="en-GB" sz="3200" dirty="0"/>
              <a:t>, </a:t>
            </a:r>
            <a:r>
              <a:rPr lang="en-GB" sz="3200" dirty="0">
                <a:solidFill>
                  <a:schemeClr val="accent1"/>
                </a:solidFill>
              </a:rPr>
              <a:t>T</a:t>
            </a:r>
            <a:r>
              <a:rPr lang="en-GB" sz="3200" dirty="0"/>
              <a:t>) w.p. </a:t>
            </a:r>
            <a:r>
              <a:rPr lang="en-GB" sz="3200" dirty="0">
                <a:solidFill>
                  <a:schemeClr val="accent1"/>
                </a:solidFill>
              </a:rPr>
              <a:t>1/2 </a:t>
            </a:r>
            <a:r>
              <a:rPr lang="en-GB" sz="3200" dirty="0"/>
              <a:t> (</a:t>
            </a:r>
            <a:r>
              <a:rPr lang="en-GB" sz="3200" dirty="0">
                <a:solidFill>
                  <a:srgbClr val="FF0000"/>
                </a:solidFill>
              </a:rPr>
              <a:t>-1</a:t>
            </a:r>
            <a:r>
              <a:rPr lang="en-GB" sz="3200" dirty="0"/>
              <a:t>)</a:t>
            </a:r>
          </a:p>
          <a:p>
            <a:r>
              <a:rPr lang="en-GB" dirty="0"/>
              <a:t>If we play </a:t>
            </a:r>
            <a:r>
              <a:rPr lang="en-GB" dirty="0">
                <a:solidFill>
                  <a:srgbClr val="FF0000"/>
                </a:solidFill>
              </a:rPr>
              <a:t>T</a:t>
            </a:r>
            <a:r>
              <a:rPr lang="en-GB" dirty="0"/>
              <a:t>, the outcome is</a:t>
            </a:r>
          </a:p>
          <a:p>
            <a:pPr marL="800100" lvl="1" indent="-342900">
              <a:buNone/>
            </a:pPr>
            <a:r>
              <a:rPr lang="en-GB" sz="3200" dirty="0"/>
              <a:t>    (</a:t>
            </a:r>
            <a:r>
              <a:rPr lang="en-GB" sz="3200" dirty="0">
                <a:solidFill>
                  <a:srgbClr val="FF0000"/>
                </a:solidFill>
              </a:rPr>
              <a:t>T,</a:t>
            </a:r>
            <a:r>
              <a:rPr lang="en-GB" sz="3200" dirty="0"/>
              <a:t> </a:t>
            </a:r>
            <a:r>
              <a:rPr lang="en-GB" sz="3200" dirty="0">
                <a:solidFill>
                  <a:schemeClr val="accent1"/>
                </a:solidFill>
              </a:rPr>
              <a:t>H</a:t>
            </a:r>
            <a:r>
              <a:rPr lang="en-GB" sz="3200" dirty="0"/>
              <a:t>) w.p. </a:t>
            </a:r>
            <a:r>
              <a:rPr lang="en-GB" sz="3200" dirty="0">
                <a:solidFill>
                  <a:schemeClr val="accent1"/>
                </a:solidFill>
              </a:rPr>
              <a:t>1/2 </a:t>
            </a:r>
            <a:r>
              <a:rPr lang="en-GB" sz="3200" dirty="0"/>
              <a:t>(</a:t>
            </a:r>
            <a:r>
              <a:rPr lang="en-GB" sz="3200" dirty="0">
                <a:solidFill>
                  <a:srgbClr val="FF0000"/>
                </a:solidFill>
              </a:rPr>
              <a:t>-1</a:t>
            </a:r>
            <a:r>
              <a:rPr lang="en-GB" sz="3200" dirty="0"/>
              <a:t>);  </a:t>
            </a:r>
            <a:br>
              <a:rPr lang="en-GB" sz="3200" dirty="0"/>
            </a:br>
            <a:r>
              <a:rPr lang="en-GB" sz="3200" dirty="0"/>
              <a:t>(</a:t>
            </a:r>
            <a:r>
              <a:rPr lang="en-GB" sz="3200" dirty="0">
                <a:solidFill>
                  <a:srgbClr val="FF0000"/>
                </a:solidFill>
              </a:rPr>
              <a:t>T</a:t>
            </a:r>
            <a:r>
              <a:rPr lang="en-GB" sz="3200" dirty="0"/>
              <a:t>, </a:t>
            </a:r>
            <a:r>
              <a:rPr lang="en-GB" sz="3200" dirty="0">
                <a:solidFill>
                  <a:schemeClr val="accent1"/>
                </a:solidFill>
              </a:rPr>
              <a:t>T</a:t>
            </a:r>
            <a:r>
              <a:rPr lang="en-GB" sz="3200" dirty="0"/>
              <a:t>) w.p. </a:t>
            </a:r>
            <a:r>
              <a:rPr lang="en-GB" sz="3200" dirty="0">
                <a:solidFill>
                  <a:schemeClr val="accent1"/>
                </a:solidFill>
              </a:rPr>
              <a:t>1/2</a:t>
            </a:r>
            <a:r>
              <a:rPr lang="en-GB" sz="3200" dirty="0"/>
              <a:t>  (</a:t>
            </a:r>
            <a:r>
              <a:rPr lang="en-GB" sz="3200" dirty="0">
                <a:solidFill>
                  <a:srgbClr val="FF0000"/>
                </a:solidFill>
              </a:rPr>
              <a:t>+1</a:t>
            </a:r>
            <a:r>
              <a:rPr lang="en-GB" sz="3200" dirty="0"/>
              <a:t>)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323528" y="1340768"/>
            <a:ext cx="2848376" cy="2673007"/>
            <a:chOff x="323528" y="1340768"/>
            <a:chExt cx="2848376" cy="2673007"/>
          </a:xfrm>
        </p:grpSpPr>
        <p:sp>
          <p:nvSpPr>
            <p:cNvPr id="5" name="TextBox 4"/>
            <p:cNvSpPr txBox="1"/>
            <p:nvPr/>
          </p:nvSpPr>
          <p:spPr>
            <a:xfrm>
              <a:off x="1187624" y="1916832"/>
              <a:ext cx="44114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3200" dirty="0">
                  <a:solidFill>
                    <a:schemeClr val="accent1"/>
                  </a:solidFill>
                </a:rPr>
                <a:t>H</a:t>
              </a:r>
              <a:endParaRPr lang="en-US" sz="3200" dirty="0">
                <a:solidFill>
                  <a:schemeClr val="accent1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555776" y="1916832"/>
              <a:ext cx="38504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3200" dirty="0">
                  <a:solidFill>
                    <a:schemeClr val="accent1"/>
                  </a:solidFill>
                </a:rPr>
                <a:t>T</a:t>
              </a:r>
              <a:endParaRPr lang="en-US" sz="3200" dirty="0">
                <a:solidFill>
                  <a:schemeClr val="accent1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23528" y="2636912"/>
              <a:ext cx="44114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3200" dirty="0">
                  <a:solidFill>
                    <a:srgbClr val="FF0000"/>
                  </a:solidFill>
                </a:rPr>
                <a:t>H</a:t>
              </a:r>
              <a:endParaRPr lang="en-US" sz="3200" dirty="0">
                <a:solidFill>
                  <a:srgbClr val="FF0000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95536" y="3429000"/>
              <a:ext cx="38504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3200" dirty="0">
                  <a:solidFill>
                    <a:srgbClr val="FF0000"/>
                  </a:solidFill>
                </a:rPr>
                <a:t>T</a:t>
              </a:r>
              <a:endParaRPr lang="en-US" sz="3200" dirty="0">
                <a:solidFill>
                  <a:srgbClr val="FF0000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259632" y="1340768"/>
              <a:ext cx="760144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3200" dirty="0">
                  <a:solidFill>
                    <a:schemeClr val="accent1"/>
                  </a:solidFill>
                </a:rPr>
                <a:t>1/2</a:t>
              </a:r>
              <a:endParaRPr lang="en-US" sz="3200" dirty="0">
                <a:solidFill>
                  <a:schemeClr val="accent1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411760" y="1340768"/>
              <a:ext cx="760144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3200" dirty="0">
                  <a:solidFill>
                    <a:schemeClr val="accent1"/>
                  </a:solidFill>
                </a:rPr>
                <a:t>1/2</a:t>
              </a:r>
              <a:endParaRPr lang="en-US" sz="3200" dirty="0">
                <a:solidFill>
                  <a:schemeClr val="accent1"/>
                </a:solidFill>
              </a:endParaRPr>
            </a:p>
          </p:txBody>
        </p:sp>
      </p:grpSp>
      <p:graphicFrame>
        <p:nvGraphicFramePr>
          <p:cNvPr id="11" name="Content Placeholder 3"/>
          <p:cNvGraphicFramePr>
            <a:graphicFrameLocks/>
          </p:cNvGraphicFramePr>
          <p:nvPr/>
        </p:nvGraphicFramePr>
        <p:xfrm>
          <a:off x="827584" y="2564904"/>
          <a:ext cx="2376264" cy="15841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881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81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(</a:t>
                      </a:r>
                      <a:r>
                        <a:rPr lang="en-GB" sz="3200" dirty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en-GB" sz="3200" dirty="0"/>
                        <a:t>,</a:t>
                      </a:r>
                      <a:r>
                        <a:rPr lang="en-GB" sz="3200" baseline="0" dirty="0"/>
                        <a:t> </a:t>
                      </a:r>
                      <a:r>
                        <a:rPr lang="en-GB" sz="3200" baseline="0" dirty="0">
                          <a:solidFill>
                            <a:schemeClr val="accent1"/>
                          </a:solidFill>
                        </a:rPr>
                        <a:t>-1</a:t>
                      </a:r>
                      <a:r>
                        <a:rPr lang="en-GB" sz="3200" dirty="0"/>
                        <a:t>)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(</a:t>
                      </a:r>
                      <a:r>
                        <a:rPr lang="en-GB" sz="3200" dirty="0">
                          <a:solidFill>
                            <a:srgbClr val="FF0000"/>
                          </a:solidFill>
                        </a:rPr>
                        <a:t>-1</a:t>
                      </a:r>
                      <a:r>
                        <a:rPr lang="en-GB" sz="3200" dirty="0"/>
                        <a:t>, </a:t>
                      </a:r>
                      <a:r>
                        <a:rPr lang="en-GB" sz="3200" dirty="0">
                          <a:solidFill>
                            <a:schemeClr val="accent1"/>
                          </a:solidFill>
                        </a:rPr>
                        <a:t>1</a:t>
                      </a:r>
                      <a:r>
                        <a:rPr lang="en-GB" sz="3200" dirty="0"/>
                        <a:t>)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(</a:t>
                      </a:r>
                      <a:r>
                        <a:rPr lang="en-GB" sz="3200" dirty="0">
                          <a:solidFill>
                            <a:srgbClr val="FF0000"/>
                          </a:solidFill>
                        </a:rPr>
                        <a:t>-1</a:t>
                      </a:r>
                      <a:r>
                        <a:rPr lang="en-GB" sz="3200" dirty="0"/>
                        <a:t>, </a:t>
                      </a:r>
                      <a:r>
                        <a:rPr lang="en-GB" sz="3200" dirty="0">
                          <a:solidFill>
                            <a:schemeClr val="accent1"/>
                          </a:solidFill>
                        </a:rPr>
                        <a:t>1</a:t>
                      </a:r>
                      <a:r>
                        <a:rPr lang="en-GB" sz="3200" dirty="0"/>
                        <a:t>)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(</a:t>
                      </a:r>
                      <a:r>
                        <a:rPr lang="en-GB" sz="3200" dirty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en-GB" sz="3200" dirty="0"/>
                        <a:t>, </a:t>
                      </a:r>
                      <a:r>
                        <a:rPr lang="en-GB" sz="3200" dirty="0">
                          <a:solidFill>
                            <a:schemeClr val="accent1"/>
                          </a:solidFill>
                        </a:rPr>
                        <a:t>-1</a:t>
                      </a:r>
                      <a:r>
                        <a:rPr lang="en-GB" sz="3200" dirty="0"/>
                        <a:t>)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251520" y="4509120"/>
            <a:ext cx="294343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</a:rPr>
              <a:t>P[win]=P[loss]=1/2</a:t>
            </a:r>
          </a:p>
          <a:p>
            <a:r>
              <a:rPr lang="en-GB" sz="2800" dirty="0">
                <a:solidFill>
                  <a:srgbClr val="FF0000"/>
                </a:solidFill>
              </a:rPr>
              <a:t>E[utility] = 0 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2"/>
                </a:solidFill>
              </a:rPr>
              <a:t>Matching Pennies: Randomization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91880" y="1556792"/>
            <a:ext cx="5652120" cy="5301208"/>
          </a:xfrm>
        </p:spPr>
        <p:txBody>
          <a:bodyPr>
            <a:normAutofit/>
          </a:bodyPr>
          <a:lstStyle/>
          <a:p>
            <a:r>
              <a:rPr lang="en-GB" dirty="0"/>
              <a:t>If we play </a:t>
            </a:r>
            <a:r>
              <a:rPr lang="en-GB" dirty="0">
                <a:solidFill>
                  <a:srgbClr val="FF0000"/>
                </a:solidFill>
              </a:rPr>
              <a:t>H</a:t>
            </a:r>
            <a:r>
              <a:rPr lang="en-GB" dirty="0"/>
              <a:t> w.p. </a:t>
            </a:r>
            <a:r>
              <a:rPr lang="en-GB" dirty="0">
                <a:solidFill>
                  <a:srgbClr val="FF0000"/>
                </a:solidFill>
              </a:rPr>
              <a:t>p</a:t>
            </a:r>
            <a:r>
              <a:rPr lang="en-GB" dirty="0"/>
              <a:t>, </a:t>
            </a:r>
            <a:r>
              <a:rPr lang="en-GB" dirty="0">
                <a:solidFill>
                  <a:srgbClr val="FF0000"/>
                </a:solidFill>
              </a:rPr>
              <a:t>T</a:t>
            </a:r>
            <a:r>
              <a:rPr lang="en-GB" dirty="0"/>
              <a:t> w.p. </a:t>
            </a:r>
            <a:r>
              <a:rPr lang="en-GB" dirty="0">
                <a:solidFill>
                  <a:srgbClr val="FF0000"/>
                </a:solidFill>
              </a:rPr>
              <a:t>1-p</a:t>
            </a:r>
            <a:r>
              <a:rPr lang="en-GB" dirty="0"/>
              <a:t>, we get</a:t>
            </a:r>
          </a:p>
          <a:p>
            <a:pPr marL="800100" lvl="1" indent="-342900">
              <a:buNone/>
            </a:pPr>
            <a:r>
              <a:rPr lang="en-GB" sz="3200" dirty="0"/>
              <a:t>(</a:t>
            </a:r>
            <a:r>
              <a:rPr lang="en-GB" sz="3200" dirty="0">
                <a:solidFill>
                  <a:srgbClr val="FF0000"/>
                </a:solidFill>
              </a:rPr>
              <a:t>H</a:t>
            </a:r>
            <a:r>
              <a:rPr lang="en-GB" sz="3200" dirty="0"/>
              <a:t>, </a:t>
            </a:r>
            <a:r>
              <a:rPr lang="en-GB" sz="3200" dirty="0">
                <a:solidFill>
                  <a:schemeClr val="accent1"/>
                </a:solidFill>
              </a:rPr>
              <a:t>H</a:t>
            </a:r>
            <a:r>
              <a:rPr lang="en-GB" sz="3200" dirty="0"/>
              <a:t>) w.p. </a:t>
            </a:r>
            <a:r>
              <a:rPr lang="en-GB" sz="3200" dirty="0">
                <a:solidFill>
                  <a:srgbClr val="FF0000"/>
                </a:solidFill>
              </a:rPr>
              <a:t>p</a:t>
            </a:r>
            <a:r>
              <a:rPr lang="en-GB" sz="3200" dirty="0"/>
              <a:t>/</a:t>
            </a:r>
            <a:r>
              <a:rPr lang="en-GB" sz="3200" dirty="0">
                <a:solidFill>
                  <a:schemeClr val="accent1"/>
                </a:solidFill>
              </a:rPr>
              <a:t>2</a:t>
            </a:r>
            <a:r>
              <a:rPr lang="en-GB" sz="3200" dirty="0"/>
              <a:t>, </a:t>
            </a:r>
          </a:p>
          <a:p>
            <a:pPr marL="800100" lvl="1" indent="-342900">
              <a:buNone/>
            </a:pPr>
            <a:r>
              <a:rPr lang="en-GB" sz="3200" dirty="0"/>
              <a:t>(</a:t>
            </a:r>
            <a:r>
              <a:rPr lang="en-GB" sz="3200" dirty="0">
                <a:solidFill>
                  <a:srgbClr val="FF0000"/>
                </a:solidFill>
              </a:rPr>
              <a:t>T</a:t>
            </a:r>
            <a:r>
              <a:rPr lang="en-GB" sz="3200" dirty="0"/>
              <a:t>, </a:t>
            </a:r>
            <a:r>
              <a:rPr lang="en-GB" sz="3200" dirty="0">
                <a:solidFill>
                  <a:schemeClr val="accent1"/>
                </a:solidFill>
              </a:rPr>
              <a:t>H</a:t>
            </a:r>
            <a:r>
              <a:rPr lang="en-GB" sz="3200" dirty="0"/>
              <a:t>) w.p. </a:t>
            </a:r>
            <a:r>
              <a:rPr lang="en-GB" sz="3200" dirty="0">
                <a:solidFill>
                  <a:srgbClr val="FF0000"/>
                </a:solidFill>
              </a:rPr>
              <a:t>(1-p)</a:t>
            </a:r>
            <a:r>
              <a:rPr lang="en-GB" sz="3200" dirty="0"/>
              <a:t>/</a:t>
            </a:r>
            <a:r>
              <a:rPr lang="en-GB" sz="3200" dirty="0">
                <a:solidFill>
                  <a:schemeClr val="accent1"/>
                </a:solidFill>
              </a:rPr>
              <a:t>2</a:t>
            </a:r>
            <a:r>
              <a:rPr lang="en-GB" sz="3200" dirty="0"/>
              <a:t>,</a:t>
            </a:r>
          </a:p>
          <a:p>
            <a:pPr marL="800100" lvl="1" indent="-342900">
              <a:buNone/>
            </a:pPr>
            <a:r>
              <a:rPr lang="en-GB" sz="3200" dirty="0"/>
              <a:t>(</a:t>
            </a:r>
            <a:r>
              <a:rPr lang="en-GB" sz="3200" dirty="0">
                <a:solidFill>
                  <a:srgbClr val="FF0000"/>
                </a:solidFill>
              </a:rPr>
              <a:t>H</a:t>
            </a:r>
            <a:r>
              <a:rPr lang="en-GB" sz="3200" dirty="0"/>
              <a:t>, </a:t>
            </a:r>
            <a:r>
              <a:rPr lang="en-GB" sz="3200" dirty="0">
                <a:solidFill>
                  <a:schemeClr val="accent1"/>
                </a:solidFill>
              </a:rPr>
              <a:t>T</a:t>
            </a:r>
            <a:r>
              <a:rPr lang="en-GB" sz="3200" dirty="0"/>
              <a:t>)  w.p. </a:t>
            </a:r>
            <a:r>
              <a:rPr lang="en-GB" sz="3200" dirty="0">
                <a:solidFill>
                  <a:srgbClr val="FF0000"/>
                </a:solidFill>
              </a:rPr>
              <a:t>p</a:t>
            </a:r>
            <a:r>
              <a:rPr lang="en-GB" sz="3200" dirty="0"/>
              <a:t>/</a:t>
            </a:r>
            <a:r>
              <a:rPr lang="en-GB" sz="3200" dirty="0">
                <a:solidFill>
                  <a:schemeClr val="accent1"/>
                </a:solidFill>
              </a:rPr>
              <a:t>2</a:t>
            </a:r>
            <a:r>
              <a:rPr lang="en-GB" sz="3200" dirty="0"/>
              <a:t>,  </a:t>
            </a:r>
          </a:p>
          <a:p>
            <a:pPr marL="800100" lvl="1" indent="-342900">
              <a:buNone/>
            </a:pPr>
            <a:r>
              <a:rPr lang="en-GB" sz="3200" dirty="0"/>
              <a:t>(</a:t>
            </a:r>
            <a:r>
              <a:rPr lang="en-GB" sz="3200" dirty="0">
                <a:solidFill>
                  <a:srgbClr val="FF0000"/>
                </a:solidFill>
              </a:rPr>
              <a:t>T</a:t>
            </a:r>
            <a:r>
              <a:rPr lang="en-GB" sz="3200" dirty="0"/>
              <a:t>, </a:t>
            </a:r>
            <a:r>
              <a:rPr lang="en-GB" sz="3200" dirty="0">
                <a:solidFill>
                  <a:schemeClr val="accent1"/>
                </a:solidFill>
              </a:rPr>
              <a:t>T</a:t>
            </a:r>
            <a:r>
              <a:rPr lang="en-GB" sz="3200" dirty="0"/>
              <a:t>) w.p. </a:t>
            </a:r>
            <a:r>
              <a:rPr lang="en-GB" sz="3200" dirty="0">
                <a:solidFill>
                  <a:srgbClr val="FF0000"/>
                </a:solidFill>
              </a:rPr>
              <a:t>(1-p)</a:t>
            </a:r>
            <a:r>
              <a:rPr lang="en-GB" sz="3200" dirty="0"/>
              <a:t>/</a:t>
            </a:r>
            <a:r>
              <a:rPr lang="en-GB" sz="3200" dirty="0">
                <a:solidFill>
                  <a:schemeClr val="accent1"/>
                </a:solidFill>
              </a:rPr>
              <a:t>2</a:t>
            </a:r>
          </a:p>
          <a:p>
            <a:pPr marL="800100" lvl="1" indent="-342900">
              <a:buNone/>
            </a:pPr>
            <a:r>
              <a:rPr lang="en-GB" dirty="0"/>
              <a:t>Pr [</a:t>
            </a:r>
            <a:r>
              <a:rPr lang="en-GB" dirty="0">
                <a:solidFill>
                  <a:srgbClr val="FF0000"/>
                </a:solidFill>
              </a:rPr>
              <a:t>+1</a:t>
            </a:r>
            <a:r>
              <a:rPr lang="en-GB" dirty="0"/>
              <a:t>] = Pr [(</a:t>
            </a:r>
            <a:r>
              <a:rPr lang="en-GB" dirty="0">
                <a:solidFill>
                  <a:srgbClr val="FF0000"/>
                </a:solidFill>
              </a:rPr>
              <a:t>H</a:t>
            </a:r>
            <a:r>
              <a:rPr lang="en-GB" dirty="0"/>
              <a:t>, </a:t>
            </a:r>
            <a:r>
              <a:rPr lang="en-GB" dirty="0">
                <a:solidFill>
                  <a:schemeClr val="accent1"/>
                </a:solidFill>
              </a:rPr>
              <a:t>H</a:t>
            </a:r>
            <a:r>
              <a:rPr lang="en-GB" dirty="0"/>
              <a:t>) or (</a:t>
            </a:r>
            <a:r>
              <a:rPr lang="en-GB" dirty="0">
                <a:solidFill>
                  <a:srgbClr val="FF0000"/>
                </a:solidFill>
              </a:rPr>
              <a:t>T</a:t>
            </a:r>
            <a:r>
              <a:rPr lang="en-GB" dirty="0"/>
              <a:t>, </a:t>
            </a:r>
            <a:r>
              <a:rPr lang="en-GB" dirty="0">
                <a:solidFill>
                  <a:schemeClr val="accent1"/>
                </a:solidFill>
              </a:rPr>
              <a:t>T</a:t>
            </a:r>
            <a:r>
              <a:rPr lang="en-GB" dirty="0"/>
              <a:t>)] = </a:t>
            </a:r>
            <a:r>
              <a:rPr lang="en-GB" dirty="0">
                <a:solidFill>
                  <a:schemeClr val="accent1"/>
                </a:solidFill>
              </a:rPr>
              <a:t>1/2</a:t>
            </a:r>
          </a:p>
          <a:p>
            <a:pPr marL="800100" lvl="1" indent="-342900">
              <a:buNone/>
            </a:pPr>
            <a:r>
              <a:rPr lang="en-GB" dirty="0"/>
              <a:t>Pr [</a:t>
            </a:r>
            <a:r>
              <a:rPr lang="en-GB" dirty="0">
                <a:solidFill>
                  <a:srgbClr val="FF0000"/>
                </a:solidFill>
              </a:rPr>
              <a:t>-1</a:t>
            </a:r>
            <a:r>
              <a:rPr lang="en-GB" dirty="0"/>
              <a:t>]  = Pr [(</a:t>
            </a:r>
            <a:r>
              <a:rPr lang="en-GB" dirty="0">
                <a:solidFill>
                  <a:srgbClr val="FF0000"/>
                </a:solidFill>
              </a:rPr>
              <a:t>H</a:t>
            </a:r>
            <a:r>
              <a:rPr lang="en-GB" dirty="0"/>
              <a:t>, </a:t>
            </a:r>
            <a:r>
              <a:rPr lang="en-GB" dirty="0">
                <a:solidFill>
                  <a:schemeClr val="accent1"/>
                </a:solidFill>
              </a:rPr>
              <a:t>T</a:t>
            </a:r>
            <a:r>
              <a:rPr lang="en-GB" dirty="0"/>
              <a:t>) or (</a:t>
            </a:r>
            <a:r>
              <a:rPr lang="en-GB" dirty="0">
                <a:solidFill>
                  <a:srgbClr val="FF0000"/>
                </a:solidFill>
              </a:rPr>
              <a:t>T</a:t>
            </a:r>
            <a:r>
              <a:rPr lang="en-GB" dirty="0"/>
              <a:t>, </a:t>
            </a:r>
            <a:r>
              <a:rPr lang="en-GB" dirty="0">
                <a:solidFill>
                  <a:schemeClr val="accent1"/>
                </a:solidFill>
              </a:rPr>
              <a:t>H</a:t>
            </a:r>
            <a:r>
              <a:rPr lang="en-GB" dirty="0"/>
              <a:t>)] = </a:t>
            </a:r>
            <a:r>
              <a:rPr lang="en-GB" dirty="0">
                <a:solidFill>
                  <a:schemeClr val="accent1"/>
                </a:solidFill>
              </a:rPr>
              <a:t>1/2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323528" y="1340768"/>
            <a:ext cx="2848376" cy="2673007"/>
            <a:chOff x="323528" y="1340768"/>
            <a:chExt cx="2848376" cy="2673007"/>
          </a:xfrm>
        </p:grpSpPr>
        <p:sp>
          <p:nvSpPr>
            <p:cNvPr id="5" name="TextBox 4"/>
            <p:cNvSpPr txBox="1"/>
            <p:nvPr/>
          </p:nvSpPr>
          <p:spPr>
            <a:xfrm>
              <a:off x="1187624" y="1916832"/>
              <a:ext cx="44114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3200" dirty="0">
                  <a:solidFill>
                    <a:schemeClr val="accent1"/>
                  </a:solidFill>
                </a:rPr>
                <a:t>H</a:t>
              </a:r>
              <a:endParaRPr lang="en-US" sz="3200" dirty="0">
                <a:solidFill>
                  <a:schemeClr val="accent1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555776" y="1916832"/>
              <a:ext cx="38504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3200" dirty="0">
                  <a:solidFill>
                    <a:schemeClr val="accent1"/>
                  </a:solidFill>
                </a:rPr>
                <a:t>T</a:t>
              </a:r>
              <a:endParaRPr lang="en-US" sz="3200" dirty="0">
                <a:solidFill>
                  <a:schemeClr val="accent1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23528" y="2636912"/>
              <a:ext cx="44114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3200" dirty="0">
                  <a:solidFill>
                    <a:srgbClr val="FF0000"/>
                  </a:solidFill>
                </a:rPr>
                <a:t>H</a:t>
              </a:r>
              <a:endParaRPr lang="en-US" sz="3200" dirty="0">
                <a:solidFill>
                  <a:srgbClr val="FF0000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95536" y="3429000"/>
              <a:ext cx="38504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3200" dirty="0">
                  <a:solidFill>
                    <a:srgbClr val="FF0000"/>
                  </a:solidFill>
                </a:rPr>
                <a:t>T</a:t>
              </a:r>
              <a:endParaRPr lang="en-US" sz="3200" dirty="0">
                <a:solidFill>
                  <a:srgbClr val="FF0000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259632" y="1340768"/>
              <a:ext cx="760144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3200" dirty="0">
                  <a:solidFill>
                    <a:schemeClr val="accent1"/>
                  </a:solidFill>
                </a:rPr>
                <a:t>1/2</a:t>
              </a:r>
              <a:endParaRPr lang="en-US" sz="3200" dirty="0">
                <a:solidFill>
                  <a:schemeClr val="accent1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411760" y="1340768"/>
              <a:ext cx="760144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3200" dirty="0">
                  <a:solidFill>
                    <a:schemeClr val="accent1"/>
                  </a:solidFill>
                </a:rPr>
                <a:t>1/2</a:t>
              </a:r>
              <a:endParaRPr lang="en-US" sz="3200" dirty="0">
                <a:solidFill>
                  <a:schemeClr val="accent1"/>
                </a:solidFill>
              </a:endParaRPr>
            </a:p>
          </p:txBody>
        </p:sp>
      </p:grpSp>
      <p:graphicFrame>
        <p:nvGraphicFramePr>
          <p:cNvPr id="11" name="Content Placeholder 3"/>
          <p:cNvGraphicFramePr>
            <a:graphicFrameLocks/>
          </p:cNvGraphicFramePr>
          <p:nvPr/>
        </p:nvGraphicFramePr>
        <p:xfrm>
          <a:off x="827584" y="2564904"/>
          <a:ext cx="2376264" cy="15841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881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81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(</a:t>
                      </a:r>
                      <a:r>
                        <a:rPr lang="en-GB" sz="3200" dirty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en-GB" sz="3200" dirty="0"/>
                        <a:t>,</a:t>
                      </a:r>
                      <a:r>
                        <a:rPr lang="en-GB" sz="3200" baseline="0" dirty="0"/>
                        <a:t> </a:t>
                      </a:r>
                      <a:r>
                        <a:rPr lang="en-GB" sz="3200" baseline="0" dirty="0">
                          <a:solidFill>
                            <a:schemeClr val="accent1"/>
                          </a:solidFill>
                        </a:rPr>
                        <a:t>-1</a:t>
                      </a:r>
                      <a:r>
                        <a:rPr lang="en-GB" sz="3200" dirty="0"/>
                        <a:t>)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(</a:t>
                      </a:r>
                      <a:r>
                        <a:rPr lang="en-GB" sz="3200" dirty="0">
                          <a:solidFill>
                            <a:srgbClr val="FF0000"/>
                          </a:solidFill>
                        </a:rPr>
                        <a:t>-1</a:t>
                      </a:r>
                      <a:r>
                        <a:rPr lang="en-GB" sz="3200" dirty="0"/>
                        <a:t>, </a:t>
                      </a:r>
                      <a:r>
                        <a:rPr lang="en-GB" sz="3200" dirty="0">
                          <a:solidFill>
                            <a:schemeClr val="accent1"/>
                          </a:solidFill>
                        </a:rPr>
                        <a:t>1</a:t>
                      </a:r>
                      <a:r>
                        <a:rPr lang="en-GB" sz="3200" dirty="0"/>
                        <a:t>)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(</a:t>
                      </a:r>
                      <a:r>
                        <a:rPr lang="en-GB" sz="3200" dirty="0">
                          <a:solidFill>
                            <a:srgbClr val="FF0000"/>
                          </a:solidFill>
                        </a:rPr>
                        <a:t>-1</a:t>
                      </a:r>
                      <a:r>
                        <a:rPr lang="en-GB" sz="3200" dirty="0"/>
                        <a:t>, </a:t>
                      </a:r>
                      <a:r>
                        <a:rPr lang="en-GB" sz="3200" dirty="0">
                          <a:solidFill>
                            <a:schemeClr val="accent1"/>
                          </a:solidFill>
                        </a:rPr>
                        <a:t>1</a:t>
                      </a:r>
                      <a:r>
                        <a:rPr lang="en-GB" sz="3200" dirty="0"/>
                        <a:t>)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(</a:t>
                      </a:r>
                      <a:r>
                        <a:rPr lang="en-GB" sz="3200" dirty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en-GB" sz="3200" dirty="0"/>
                        <a:t>, </a:t>
                      </a:r>
                      <a:r>
                        <a:rPr lang="en-GB" sz="3200" dirty="0">
                          <a:solidFill>
                            <a:schemeClr val="accent1"/>
                          </a:solidFill>
                        </a:rPr>
                        <a:t>-1</a:t>
                      </a:r>
                      <a:r>
                        <a:rPr lang="en-GB" sz="3200" dirty="0"/>
                        <a:t>)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251520" y="4509120"/>
            <a:ext cx="354981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No matter what we do,</a:t>
            </a:r>
            <a:br>
              <a:rPr lang="en-GB" sz="2800" dirty="0"/>
            </a:br>
            <a:r>
              <a:rPr lang="en-GB" sz="2800" dirty="0">
                <a:solidFill>
                  <a:srgbClr val="FF0000"/>
                </a:solidFill>
              </a:rPr>
              <a:t>P[win]=P[loss]=1/2 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2"/>
                </a:solidFill>
              </a:rPr>
              <a:t>How Should We Play?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925144"/>
          </a:xfrm>
        </p:spPr>
        <p:txBody>
          <a:bodyPr>
            <a:normAutofit fontScale="85000" lnSpcReduction="10000"/>
          </a:bodyPr>
          <a:lstStyle/>
          <a:p>
            <a:r>
              <a:rPr lang="en-GB" dirty="0"/>
              <a:t>Suppose we (the row player) are playing against an opponent who mixes evenly: (</a:t>
            </a:r>
            <a:r>
              <a:rPr lang="en-GB" dirty="0">
                <a:solidFill>
                  <a:schemeClr val="accent1"/>
                </a:solidFill>
              </a:rPr>
              <a:t>H</a:t>
            </a:r>
            <a:r>
              <a:rPr lang="en-GB" dirty="0"/>
              <a:t> w.p. </a:t>
            </a:r>
            <a:r>
              <a:rPr lang="en-GB" dirty="0">
                <a:solidFill>
                  <a:schemeClr val="accent1"/>
                </a:solidFill>
              </a:rPr>
              <a:t>1/2</a:t>
            </a:r>
            <a:r>
              <a:rPr lang="en-GB" dirty="0"/>
              <a:t>, </a:t>
            </a:r>
            <a:r>
              <a:rPr lang="en-GB" dirty="0">
                <a:solidFill>
                  <a:schemeClr val="accent1"/>
                </a:solidFill>
              </a:rPr>
              <a:t>T</a:t>
            </a:r>
            <a:r>
              <a:rPr lang="en-GB" dirty="0"/>
              <a:t> w.p. </a:t>
            </a:r>
            <a:r>
              <a:rPr lang="en-GB" dirty="0">
                <a:solidFill>
                  <a:schemeClr val="accent1"/>
                </a:solidFill>
              </a:rPr>
              <a:t>1/2</a:t>
            </a:r>
            <a:r>
              <a:rPr lang="en-GB" dirty="0"/>
              <a:t>)</a:t>
            </a:r>
          </a:p>
          <a:p>
            <a:r>
              <a:rPr lang="en-GB" dirty="0"/>
              <a:t>Any strategy (</a:t>
            </a:r>
            <a:r>
              <a:rPr lang="en-GB" dirty="0">
                <a:solidFill>
                  <a:srgbClr val="FF0000"/>
                </a:solidFill>
              </a:rPr>
              <a:t>H</a:t>
            </a:r>
            <a:r>
              <a:rPr lang="en-GB" dirty="0"/>
              <a:t>, </a:t>
            </a:r>
            <a:r>
              <a:rPr lang="en-GB" dirty="0">
                <a:solidFill>
                  <a:srgbClr val="FF0000"/>
                </a:solidFill>
              </a:rPr>
              <a:t>T</a:t>
            </a:r>
            <a:r>
              <a:rPr lang="en-GB" dirty="0"/>
              <a:t>, some </a:t>
            </a:r>
            <a:r>
              <a:rPr lang="en-GB" dirty="0">
                <a:solidFill>
                  <a:srgbClr val="FF0000"/>
                </a:solidFill>
              </a:rPr>
              <a:t>mix</a:t>
            </a:r>
            <a:r>
              <a:rPr lang="en-GB" dirty="0"/>
              <a:t>) gives the same chance of winning (1/2)</a:t>
            </a:r>
          </a:p>
          <a:p>
            <a:r>
              <a:rPr lang="en-GB" dirty="0"/>
              <a:t>However, if we play </a:t>
            </a:r>
            <a:r>
              <a:rPr lang="en-GB" dirty="0">
                <a:solidFill>
                  <a:srgbClr val="FF0000"/>
                </a:solidFill>
              </a:rPr>
              <a:t>H</a:t>
            </a:r>
            <a:r>
              <a:rPr lang="en-GB" dirty="0"/>
              <a:t>, the opponent can switch to playing </a:t>
            </a:r>
            <a:r>
              <a:rPr lang="en-GB" dirty="0">
                <a:solidFill>
                  <a:schemeClr val="accent1"/>
                </a:solidFill>
              </a:rPr>
              <a:t>T</a:t>
            </a:r>
            <a:r>
              <a:rPr lang="en-GB" dirty="0"/>
              <a:t> and win all the time</a:t>
            </a:r>
          </a:p>
          <a:p>
            <a:r>
              <a:rPr lang="en-GB" dirty="0"/>
              <a:t>Same if we play </a:t>
            </a:r>
            <a:r>
              <a:rPr lang="en-GB" dirty="0">
                <a:solidFill>
                  <a:srgbClr val="FF0000"/>
                </a:solidFill>
              </a:rPr>
              <a:t>T</a:t>
            </a:r>
            <a:r>
              <a:rPr lang="en-GB" dirty="0"/>
              <a:t> </a:t>
            </a:r>
          </a:p>
          <a:p>
            <a:r>
              <a:rPr lang="en-GB" dirty="0"/>
              <a:t>If we play any action w.p. </a:t>
            </a:r>
            <a:r>
              <a:rPr lang="en-GB" dirty="0">
                <a:solidFill>
                  <a:srgbClr val="FF0000"/>
                </a:solidFill>
              </a:rPr>
              <a:t>p &lt; 1/2</a:t>
            </a:r>
            <a:r>
              <a:rPr lang="en-GB" dirty="0"/>
              <a:t>, the opponent can switch to this action and win w.p. </a:t>
            </a:r>
            <a:r>
              <a:rPr lang="en-GB" dirty="0">
                <a:solidFill>
                  <a:schemeClr val="accent1"/>
                </a:solidFill>
              </a:rPr>
              <a:t>1-p &gt; 1/2</a:t>
            </a:r>
          </a:p>
          <a:p>
            <a:r>
              <a:rPr lang="en-GB" dirty="0"/>
              <a:t>Thus, the only sensible choice is for us to mix evenly, too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2"/>
                </a:solidFill>
              </a:rPr>
              <a:t>Mixed Strategies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925144"/>
          </a:xfrm>
        </p:spPr>
        <p:txBody>
          <a:bodyPr>
            <a:normAutofit fontScale="92500" lnSpcReduction="20000"/>
          </a:bodyPr>
          <a:lstStyle/>
          <a:p>
            <a:r>
              <a:rPr lang="en-GB" sz="3000" dirty="0"/>
              <a:t>A </a:t>
            </a:r>
            <a:r>
              <a:rPr lang="en-GB" sz="3000" dirty="0">
                <a:solidFill>
                  <a:schemeClr val="accent1"/>
                </a:solidFill>
              </a:rPr>
              <a:t>mixed strategy</a:t>
            </a:r>
            <a:r>
              <a:rPr lang="en-GB" sz="3000" dirty="0"/>
              <a:t> of a player in a strategic game is a probability distribution over that player’s actions</a:t>
            </a:r>
          </a:p>
          <a:p>
            <a:r>
              <a:rPr lang="en-GB" sz="3000" dirty="0"/>
              <a:t>If the set of actions is </a:t>
            </a:r>
            <a:r>
              <a:rPr lang="en-GB" sz="3000" dirty="0">
                <a:solidFill>
                  <a:srgbClr val="FF0000"/>
                </a:solidFill>
              </a:rPr>
              <a:t>{a</a:t>
            </a:r>
            <a:r>
              <a:rPr lang="en-GB" sz="3000" baseline="30000" dirty="0">
                <a:solidFill>
                  <a:srgbClr val="FF0000"/>
                </a:solidFill>
              </a:rPr>
              <a:t>1</a:t>
            </a:r>
            <a:r>
              <a:rPr lang="en-GB" sz="3000" dirty="0">
                <a:solidFill>
                  <a:srgbClr val="FF0000"/>
                </a:solidFill>
              </a:rPr>
              <a:t>, ..., </a:t>
            </a:r>
            <a:r>
              <a:rPr lang="en-GB" sz="3000" dirty="0" err="1">
                <a:solidFill>
                  <a:srgbClr val="FF0000"/>
                </a:solidFill>
              </a:rPr>
              <a:t>a</a:t>
            </a:r>
            <a:r>
              <a:rPr lang="en-GB" sz="3000" baseline="30000" dirty="0" err="1">
                <a:solidFill>
                  <a:srgbClr val="FF0000"/>
                </a:solidFill>
              </a:rPr>
              <a:t>r</a:t>
            </a:r>
            <a:r>
              <a:rPr lang="en-GB" sz="3000" dirty="0">
                <a:solidFill>
                  <a:srgbClr val="FF0000"/>
                </a:solidFill>
              </a:rPr>
              <a:t>}</a:t>
            </a:r>
            <a:r>
              <a:rPr lang="en-GB" sz="3000" dirty="0"/>
              <a:t>, we will denote a mixed strategy by </a:t>
            </a:r>
            <a:r>
              <a:rPr lang="en-GB" sz="3000" b="1" u="sng" dirty="0">
                <a:solidFill>
                  <a:srgbClr val="FF0000"/>
                </a:solidFill>
              </a:rPr>
              <a:t>p</a:t>
            </a:r>
            <a:r>
              <a:rPr lang="en-GB" sz="3000" dirty="0">
                <a:solidFill>
                  <a:srgbClr val="FF0000"/>
                </a:solidFill>
              </a:rPr>
              <a:t> = (p</a:t>
            </a:r>
            <a:r>
              <a:rPr lang="en-GB" sz="3000" baseline="30000" dirty="0">
                <a:solidFill>
                  <a:srgbClr val="FF0000"/>
                </a:solidFill>
              </a:rPr>
              <a:t>1</a:t>
            </a:r>
            <a:r>
              <a:rPr lang="en-GB" sz="3000" dirty="0">
                <a:solidFill>
                  <a:srgbClr val="FF0000"/>
                </a:solidFill>
              </a:rPr>
              <a:t>, ..., p</a:t>
            </a:r>
            <a:r>
              <a:rPr lang="en-GB" sz="3000" baseline="30000" dirty="0">
                <a:solidFill>
                  <a:srgbClr val="FF0000"/>
                </a:solidFill>
              </a:rPr>
              <a:t>r</a:t>
            </a:r>
            <a:r>
              <a:rPr lang="en-GB" sz="3000" dirty="0">
                <a:solidFill>
                  <a:srgbClr val="FF0000"/>
                </a:solidFill>
              </a:rPr>
              <a:t>)</a:t>
            </a:r>
          </a:p>
          <a:p>
            <a:pPr lvl="1">
              <a:buNone/>
            </a:pPr>
            <a:r>
              <a:rPr lang="en-GB" dirty="0">
                <a:solidFill>
                  <a:srgbClr val="FF0000"/>
                </a:solidFill>
              </a:rPr>
              <a:t>       p</a:t>
            </a:r>
            <a:r>
              <a:rPr lang="en-GB" baseline="30000" dirty="0">
                <a:solidFill>
                  <a:srgbClr val="FF0000"/>
                </a:solidFill>
              </a:rPr>
              <a:t>i  </a:t>
            </a:r>
            <a:r>
              <a:rPr lang="en-GB" dirty="0">
                <a:solidFill>
                  <a:srgbClr val="FF0000"/>
                </a:solidFill>
              </a:rPr>
              <a:t>≥ 0 </a:t>
            </a:r>
            <a:r>
              <a:rPr lang="en-GB" dirty="0"/>
              <a:t>for </a:t>
            </a:r>
            <a:r>
              <a:rPr lang="en-GB" dirty="0" err="1">
                <a:solidFill>
                  <a:srgbClr val="FF0000"/>
                </a:solidFill>
              </a:rPr>
              <a:t>i</a:t>
            </a:r>
            <a:r>
              <a:rPr lang="en-GB" dirty="0">
                <a:solidFill>
                  <a:srgbClr val="FF0000"/>
                </a:solidFill>
              </a:rPr>
              <a:t>=1, ..., r</a:t>
            </a:r>
            <a:r>
              <a:rPr lang="en-GB" dirty="0"/>
              <a:t>,  </a:t>
            </a:r>
            <a:r>
              <a:rPr lang="en-GB" dirty="0">
                <a:solidFill>
                  <a:srgbClr val="FF0000"/>
                </a:solidFill>
              </a:rPr>
              <a:t>   p</a:t>
            </a:r>
            <a:r>
              <a:rPr lang="en-GB" baseline="30000" dirty="0">
                <a:solidFill>
                  <a:srgbClr val="FF0000"/>
                </a:solidFill>
              </a:rPr>
              <a:t>1</a:t>
            </a:r>
            <a:r>
              <a:rPr lang="en-GB" dirty="0">
                <a:solidFill>
                  <a:srgbClr val="FF0000"/>
                </a:solidFill>
              </a:rPr>
              <a:t>+ ... + p</a:t>
            </a:r>
            <a:r>
              <a:rPr lang="en-GB" baseline="30000" dirty="0">
                <a:solidFill>
                  <a:srgbClr val="FF0000"/>
                </a:solidFill>
              </a:rPr>
              <a:t>r</a:t>
            </a:r>
            <a:r>
              <a:rPr lang="en-GB" dirty="0">
                <a:solidFill>
                  <a:srgbClr val="FF0000"/>
                </a:solidFill>
              </a:rPr>
              <a:t> = 1</a:t>
            </a:r>
          </a:p>
          <a:p>
            <a:r>
              <a:rPr lang="en-GB" sz="3000" dirty="0"/>
              <a:t>We will also write </a:t>
            </a:r>
            <a:r>
              <a:rPr lang="en-GB" sz="3000" dirty="0">
                <a:solidFill>
                  <a:srgbClr val="FF0000"/>
                </a:solidFill>
              </a:rPr>
              <a:t>p(</a:t>
            </a:r>
            <a:r>
              <a:rPr lang="en-GB" sz="3000" dirty="0" err="1">
                <a:solidFill>
                  <a:srgbClr val="FF0000"/>
                </a:solidFill>
              </a:rPr>
              <a:t>a</a:t>
            </a:r>
            <a:r>
              <a:rPr lang="en-GB" sz="3000" baseline="30000" dirty="0" err="1">
                <a:solidFill>
                  <a:srgbClr val="FF0000"/>
                </a:solidFill>
              </a:rPr>
              <a:t>i</a:t>
            </a:r>
            <a:r>
              <a:rPr lang="en-GB" sz="3000" dirty="0">
                <a:solidFill>
                  <a:srgbClr val="FF0000"/>
                </a:solidFill>
              </a:rPr>
              <a:t>) </a:t>
            </a:r>
            <a:r>
              <a:rPr lang="en-GB" sz="3000" dirty="0"/>
              <a:t>to denote the probability that the player chooses action </a:t>
            </a:r>
            <a:r>
              <a:rPr lang="en-GB" sz="3000" dirty="0" err="1">
                <a:solidFill>
                  <a:srgbClr val="FF0000"/>
                </a:solidFill>
              </a:rPr>
              <a:t>a</a:t>
            </a:r>
            <a:r>
              <a:rPr lang="en-GB" sz="3000" baseline="30000" dirty="0" err="1">
                <a:solidFill>
                  <a:srgbClr val="FF0000"/>
                </a:solidFill>
              </a:rPr>
              <a:t>i</a:t>
            </a:r>
            <a:endParaRPr lang="en-GB" sz="3000" baseline="30000" dirty="0">
              <a:solidFill>
                <a:srgbClr val="FF0000"/>
              </a:solidFill>
            </a:endParaRPr>
          </a:p>
          <a:p>
            <a:r>
              <a:rPr lang="en-GB" sz="3000" dirty="0"/>
              <a:t>Matching pennies: the strategy of mixing evenly can be written as </a:t>
            </a:r>
            <a:br>
              <a:rPr lang="en-GB" sz="3000" dirty="0"/>
            </a:br>
            <a:r>
              <a:rPr lang="en-GB" sz="3000" b="1" u="sng" dirty="0"/>
              <a:t>p</a:t>
            </a:r>
            <a:r>
              <a:rPr lang="en-GB" sz="3000" dirty="0"/>
              <a:t> = (1/2, 1/2) or p(H) = p(T) = 1/2 or  1/2 T + 1/2 H</a:t>
            </a:r>
          </a:p>
          <a:p>
            <a:r>
              <a:rPr lang="en-GB" sz="3000" dirty="0"/>
              <a:t>Mixed strategy that assigns probability 1 to some action is called a </a:t>
            </a:r>
            <a:r>
              <a:rPr lang="en-GB" sz="3000" dirty="0">
                <a:solidFill>
                  <a:schemeClr val="accent1"/>
                </a:solidFill>
              </a:rPr>
              <a:t>pure strategy</a:t>
            </a:r>
            <a:endParaRPr lang="en-US" sz="300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2"/>
                </a:solidFill>
              </a:rPr>
              <a:t>Games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00200"/>
            <a:ext cx="8507288" cy="4853136"/>
          </a:xfrm>
        </p:spPr>
        <p:txBody>
          <a:bodyPr>
            <a:normAutofit/>
          </a:bodyPr>
          <a:lstStyle/>
          <a:p>
            <a:r>
              <a:rPr lang="en-GB" dirty="0"/>
              <a:t>A game is given by</a:t>
            </a:r>
          </a:p>
          <a:p>
            <a:pPr lvl="1"/>
            <a:r>
              <a:rPr lang="en-GB" dirty="0"/>
              <a:t> a set of </a:t>
            </a:r>
            <a:r>
              <a:rPr lang="en-GB" dirty="0">
                <a:solidFill>
                  <a:schemeClr val="accent1"/>
                </a:solidFill>
              </a:rPr>
              <a:t>players </a:t>
            </a:r>
            <a:r>
              <a:rPr lang="en-GB" dirty="0">
                <a:solidFill>
                  <a:srgbClr val="FF0000"/>
                </a:solidFill>
              </a:rPr>
              <a:t>N</a:t>
            </a:r>
          </a:p>
          <a:p>
            <a:pPr lvl="1"/>
            <a:r>
              <a:rPr lang="en-GB" dirty="0"/>
              <a:t>for each player/agent </a:t>
            </a:r>
            <a:r>
              <a:rPr lang="en-GB" dirty="0">
                <a:solidFill>
                  <a:srgbClr val="FF0000"/>
                </a:solidFill>
              </a:rPr>
              <a:t>i</a:t>
            </a:r>
            <a:r>
              <a:rPr lang="en-GB" dirty="0"/>
              <a:t>, a set of </a:t>
            </a:r>
            <a:r>
              <a:rPr lang="en-GB" dirty="0">
                <a:solidFill>
                  <a:schemeClr val="accent1"/>
                </a:solidFill>
              </a:rPr>
              <a:t>actions</a:t>
            </a:r>
            <a:r>
              <a:rPr lang="en-GB" dirty="0"/>
              <a:t> </a:t>
            </a:r>
            <a:r>
              <a:rPr lang="en-GB" dirty="0">
                <a:solidFill>
                  <a:srgbClr val="FF0000"/>
                </a:solidFill>
              </a:rPr>
              <a:t>A</a:t>
            </a:r>
            <a:r>
              <a:rPr lang="en-GB" baseline="-25000" dirty="0">
                <a:solidFill>
                  <a:srgbClr val="FF0000"/>
                </a:solidFill>
              </a:rPr>
              <a:t>i</a:t>
            </a:r>
          </a:p>
          <a:p>
            <a:pPr lvl="1"/>
            <a:r>
              <a:rPr lang="en-GB" dirty="0"/>
              <a:t>for each player/agent </a:t>
            </a:r>
            <a:r>
              <a:rPr lang="en-GB" dirty="0">
                <a:solidFill>
                  <a:srgbClr val="FF0000"/>
                </a:solidFill>
              </a:rPr>
              <a:t>i</a:t>
            </a:r>
            <a:r>
              <a:rPr lang="en-GB" dirty="0"/>
              <a:t>, a </a:t>
            </a:r>
            <a:r>
              <a:rPr lang="en-GB" dirty="0">
                <a:solidFill>
                  <a:schemeClr val="accent1"/>
                </a:solidFill>
              </a:rPr>
              <a:t>utility function</a:t>
            </a:r>
            <a:r>
              <a:rPr lang="en-GB" dirty="0"/>
              <a:t> </a:t>
            </a:r>
            <a:br>
              <a:rPr lang="en-GB" dirty="0"/>
            </a:br>
            <a:r>
              <a:rPr lang="en-GB" dirty="0" err="1">
                <a:solidFill>
                  <a:srgbClr val="FF0000"/>
                </a:solidFill>
              </a:rPr>
              <a:t>u</a:t>
            </a:r>
            <a:r>
              <a:rPr lang="en-GB" baseline="-25000" dirty="0" err="1">
                <a:solidFill>
                  <a:srgbClr val="FF0000"/>
                </a:solidFill>
              </a:rPr>
              <a:t>i</a:t>
            </a:r>
            <a:r>
              <a:rPr lang="en-GB" dirty="0">
                <a:solidFill>
                  <a:srgbClr val="FF0000"/>
                </a:solidFill>
              </a:rPr>
              <a:t>: A</a:t>
            </a:r>
            <a:r>
              <a:rPr lang="en-GB" baseline="-25000" dirty="0">
                <a:solidFill>
                  <a:srgbClr val="FF0000"/>
                </a:solidFill>
              </a:rPr>
              <a:t>1</a:t>
            </a:r>
            <a:r>
              <a:rPr lang="en-GB" dirty="0">
                <a:solidFill>
                  <a:srgbClr val="FF0000"/>
                </a:solidFill>
              </a:rPr>
              <a:t> x ... x A</a:t>
            </a:r>
            <a:r>
              <a:rPr lang="en-GB" baseline="-25000" dirty="0">
                <a:solidFill>
                  <a:srgbClr val="FF0000"/>
                </a:solidFill>
              </a:rPr>
              <a:t>n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>
                <a:solidFill>
                  <a:srgbClr val="FF0000"/>
                </a:solidFill>
                <a:latin typeface="Cambria Math"/>
                <a:ea typeface="Cambria Math"/>
              </a:rPr>
              <a:t>→</a:t>
            </a:r>
            <a:r>
              <a:rPr lang="en-GB" dirty="0">
                <a:solidFill>
                  <a:srgbClr val="FF0000"/>
                </a:solidFill>
                <a:ea typeface="Cambria Math"/>
              </a:rPr>
              <a:t> </a:t>
            </a:r>
            <a:r>
              <a:rPr lang="en-GB" dirty="0">
                <a:solidFill>
                  <a:srgbClr val="FF0000"/>
                </a:solidFill>
                <a:latin typeface="Algerian" pitchFamily="82" charset="0"/>
                <a:ea typeface="Cambria Math"/>
              </a:rPr>
              <a:t>R</a:t>
            </a:r>
            <a:r>
              <a:rPr lang="en-GB" dirty="0">
                <a:ea typeface="Cambria Math"/>
              </a:rPr>
              <a:t> (real numbers)</a:t>
            </a:r>
          </a:p>
          <a:p>
            <a:r>
              <a:rPr lang="en-GB" dirty="0">
                <a:ea typeface="Cambria Math"/>
              </a:rPr>
              <a:t>A vector of players’ actions </a:t>
            </a:r>
            <a:r>
              <a:rPr lang="en-GB" dirty="0">
                <a:solidFill>
                  <a:srgbClr val="FF0000"/>
                </a:solidFill>
                <a:ea typeface="Cambria Math"/>
              </a:rPr>
              <a:t>(a</a:t>
            </a:r>
            <a:r>
              <a:rPr lang="en-GB" baseline="-25000" dirty="0">
                <a:solidFill>
                  <a:srgbClr val="FF0000"/>
                </a:solidFill>
                <a:ea typeface="Cambria Math"/>
              </a:rPr>
              <a:t>1</a:t>
            </a:r>
            <a:r>
              <a:rPr lang="en-GB" dirty="0">
                <a:solidFill>
                  <a:srgbClr val="FF0000"/>
                </a:solidFill>
                <a:ea typeface="Cambria Math"/>
              </a:rPr>
              <a:t>, ..., a</a:t>
            </a:r>
            <a:r>
              <a:rPr lang="en-GB" baseline="-25000" dirty="0">
                <a:solidFill>
                  <a:srgbClr val="FF0000"/>
                </a:solidFill>
                <a:ea typeface="Cambria Math"/>
              </a:rPr>
              <a:t>n</a:t>
            </a:r>
            <a:r>
              <a:rPr lang="en-GB" dirty="0">
                <a:solidFill>
                  <a:srgbClr val="FF0000"/>
                </a:solidFill>
                <a:ea typeface="Cambria Math"/>
              </a:rPr>
              <a:t>)</a:t>
            </a:r>
            <a:r>
              <a:rPr lang="en-GB" dirty="0">
                <a:ea typeface="Cambria Math"/>
              </a:rPr>
              <a:t>, </a:t>
            </a:r>
            <a:r>
              <a:rPr lang="en-GB" dirty="0" err="1">
                <a:solidFill>
                  <a:srgbClr val="FF0000"/>
                </a:solidFill>
                <a:ea typeface="Cambria Math"/>
              </a:rPr>
              <a:t>a</a:t>
            </a:r>
            <a:r>
              <a:rPr lang="en-GB" baseline="-25000" dirty="0" err="1">
                <a:solidFill>
                  <a:srgbClr val="FF0000"/>
                </a:solidFill>
                <a:ea typeface="Cambria Math"/>
              </a:rPr>
              <a:t>i</a:t>
            </a:r>
            <a:r>
              <a:rPr lang="en-GB" dirty="0">
                <a:solidFill>
                  <a:srgbClr val="FF0000"/>
                </a:solidFill>
                <a:ea typeface="Cambria Math"/>
              </a:rPr>
              <a:t> </a:t>
            </a:r>
            <a:r>
              <a:rPr lang="en-GB" dirty="0">
                <a:solidFill>
                  <a:srgbClr val="FF0000"/>
                </a:solidFill>
                <a:ea typeface="Cambria Math"/>
                <a:sym typeface="Symbol"/>
              </a:rPr>
              <a:t></a:t>
            </a:r>
            <a:r>
              <a:rPr lang="en-GB" dirty="0">
                <a:solidFill>
                  <a:srgbClr val="FF0000"/>
                </a:solidFill>
                <a:ea typeface="Cambria Math"/>
              </a:rPr>
              <a:t> A</a:t>
            </a:r>
            <a:r>
              <a:rPr lang="en-GB" baseline="-25000" dirty="0">
                <a:solidFill>
                  <a:srgbClr val="FF0000"/>
                </a:solidFill>
                <a:ea typeface="Cambria Math"/>
              </a:rPr>
              <a:t>i</a:t>
            </a:r>
            <a:r>
              <a:rPr lang="en-GB" dirty="0">
                <a:ea typeface="Cambria Math"/>
              </a:rPr>
              <a:t>,</a:t>
            </a:r>
            <a:br>
              <a:rPr lang="en-GB" dirty="0">
                <a:ea typeface="Cambria Math"/>
              </a:rPr>
            </a:br>
            <a:r>
              <a:rPr lang="en-GB" dirty="0">
                <a:ea typeface="Cambria Math"/>
              </a:rPr>
              <a:t>is called an </a:t>
            </a:r>
            <a:r>
              <a:rPr lang="en-GB" dirty="0">
                <a:solidFill>
                  <a:schemeClr val="accent1"/>
                </a:solidFill>
                <a:ea typeface="Cambria Math"/>
              </a:rPr>
              <a:t>action profile</a:t>
            </a:r>
            <a:endParaRPr lang="en-GB" dirty="0">
              <a:solidFill>
                <a:schemeClr val="accent1"/>
              </a:solidFill>
            </a:endParaRPr>
          </a:p>
          <a:p>
            <a:pPr lvl="1"/>
            <a:r>
              <a:rPr lang="en-GB" dirty="0">
                <a:ea typeface="Cambria Math"/>
              </a:rPr>
              <a:t>each action profile corresponds to an outcome</a:t>
            </a:r>
          </a:p>
          <a:p>
            <a:pPr lvl="1"/>
            <a:r>
              <a:rPr lang="en-GB" dirty="0" err="1">
                <a:solidFill>
                  <a:srgbClr val="FF0000"/>
                </a:solidFill>
                <a:ea typeface="Cambria Math"/>
              </a:rPr>
              <a:t>u</a:t>
            </a:r>
            <a:r>
              <a:rPr lang="en-GB" baseline="-25000" dirty="0" err="1">
                <a:solidFill>
                  <a:srgbClr val="FF0000"/>
                </a:solidFill>
                <a:ea typeface="Cambria Math"/>
              </a:rPr>
              <a:t>i</a:t>
            </a:r>
            <a:r>
              <a:rPr lang="en-GB" dirty="0">
                <a:ea typeface="Cambria Math"/>
              </a:rPr>
              <a:t> describes how much player </a:t>
            </a:r>
            <a:r>
              <a:rPr lang="en-GB" dirty="0">
                <a:solidFill>
                  <a:srgbClr val="FF0000"/>
                </a:solidFill>
                <a:ea typeface="Cambria Math"/>
              </a:rPr>
              <a:t>i</a:t>
            </a:r>
            <a:r>
              <a:rPr lang="en-GB" dirty="0">
                <a:ea typeface="Cambria Math"/>
              </a:rPr>
              <a:t> enjoys each outcome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>
                <a:solidFill>
                  <a:schemeClr val="tx2"/>
                </a:solidFill>
              </a:rPr>
              <a:t>Computing Expected Utilities: 2 Players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997152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Player 1’s set of actions: </a:t>
            </a:r>
            <a:r>
              <a:rPr lang="en-GB" dirty="0">
                <a:solidFill>
                  <a:srgbClr val="FF0000"/>
                </a:solidFill>
              </a:rPr>
              <a:t>A = {a</a:t>
            </a:r>
            <a:r>
              <a:rPr lang="en-GB" baseline="30000" dirty="0">
                <a:solidFill>
                  <a:srgbClr val="FF0000"/>
                </a:solidFill>
              </a:rPr>
              <a:t>1</a:t>
            </a:r>
            <a:r>
              <a:rPr lang="en-GB" dirty="0">
                <a:solidFill>
                  <a:srgbClr val="FF0000"/>
                </a:solidFill>
              </a:rPr>
              <a:t>, ..., </a:t>
            </a:r>
            <a:r>
              <a:rPr lang="en-GB" dirty="0" err="1">
                <a:solidFill>
                  <a:srgbClr val="FF0000"/>
                </a:solidFill>
              </a:rPr>
              <a:t>a</a:t>
            </a:r>
            <a:r>
              <a:rPr lang="en-GB" baseline="30000" dirty="0" err="1">
                <a:solidFill>
                  <a:srgbClr val="FF0000"/>
                </a:solidFill>
              </a:rPr>
              <a:t>r</a:t>
            </a:r>
            <a:r>
              <a:rPr lang="en-GB" dirty="0">
                <a:solidFill>
                  <a:srgbClr val="FF0000"/>
                </a:solidFill>
              </a:rPr>
              <a:t>}</a:t>
            </a:r>
            <a:r>
              <a:rPr lang="en-GB" dirty="0"/>
              <a:t> </a:t>
            </a:r>
          </a:p>
          <a:p>
            <a:r>
              <a:rPr lang="en-GB" dirty="0"/>
              <a:t>Player 2’s set of actions: </a:t>
            </a:r>
            <a:r>
              <a:rPr lang="en-GB" dirty="0">
                <a:solidFill>
                  <a:schemeClr val="accent1"/>
                </a:solidFill>
              </a:rPr>
              <a:t>B = {b</a:t>
            </a:r>
            <a:r>
              <a:rPr lang="en-GB" baseline="30000" dirty="0">
                <a:solidFill>
                  <a:schemeClr val="accent1"/>
                </a:solidFill>
              </a:rPr>
              <a:t>1</a:t>
            </a:r>
            <a:r>
              <a:rPr lang="en-GB" dirty="0">
                <a:solidFill>
                  <a:schemeClr val="accent1"/>
                </a:solidFill>
              </a:rPr>
              <a:t>, ..., </a:t>
            </a:r>
            <a:r>
              <a:rPr lang="en-GB" dirty="0" err="1">
                <a:solidFill>
                  <a:schemeClr val="accent1"/>
                </a:solidFill>
              </a:rPr>
              <a:t>b</a:t>
            </a:r>
            <a:r>
              <a:rPr lang="en-GB" baseline="30000" dirty="0" err="1">
                <a:solidFill>
                  <a:schemeClr val="accent1"/>
                </a:solidFill>
              </a:rPr>
              <a:t>s</a:t>
            </a:r>
            <a:r>
              <a:rPr lang="en-GB" dirty="0">
                <a:solidFill>
                  <a:schemeClr val="accent1"/>
                </a:solidFill>
              </a:rPr>
              <a:t>}</a:t>
            </a:r>
          </a:p>
          <a:p>
            <a:r>
              <a:rPr lang="en-GB" dirty="0"/>
              <a:t>Player 1’s utility is given by </a:t>
            </a:r>
            <a:r>
              <a:rPr lang="en-GB" dirty="0">
                <a:solidFill>
                  <a:srgbClr val="FF0000"/>
                </a:solidFill>
              </a:rPr>
              <a:t>u</a:t>
            </a:r>
            <a:r>
              <a:rPr lang="en-GB" baseline="-25000" dirty="0">
                <a:solidFill>
                  <a:srgbClr val="FF0000"/>
                </a:solidFill>
              </a:rPr>
              <a:t>1</a:t>
            </a:r>
            <a:r>
              <a:rPr lang="en-GB" dirty="0"/>
              <a:t>: </a:t>
            </a:r>
            <a:r>
              <a:rPr lang="en-GB" dirty="0">
                <a:solidFill>
                  <a:srgbClr val="FF0000"/>
                </a:solidFill>
              </a:rPr>
              <a:t>A</a:t>
            </a:r>
            <a:r>
              <a:rPr lang="en-GB" dirty="0"/>
              <a:t> x </a:t>
            </a:r>
            <a:r>
              <a:rPr lang="en-GB" dirty="0">
                <a:solidFill>
                  <a:schemeClr val="accent1"/>
                </a:solidFill>
              </a:rPr>
              <a:t>B</a:t>
            </a:r>
            <a:r>
              <a:rPr lang="en-GB" dirty="0"/>
              <a:t> → </a:t>
            </a:r>
            <a:r>
              <a:rPr lang="en-GB" dirty="0">
                <a:latin typeface="Algerian" pitchFamily="82" charset="0"/>
              </a:rPr>
              <a:t>R</a:t>
            </a:r>
            <a:r>
              <a:rPr lang="en-GB" dirty="0"/>
              <a:t>  </a:t>
            </a:r>
          </a:p>
          <a:p>
            <a:pPr lvl="1"/>
            <a:r>
              <a:rPr lang="en-GB" dirty="0">
                <a:solidFill>
                  <a:srgbClr val="FF0000"/>
                </a:solidFill>
              </a:rPr>
              <a:t>u</a:t>
            </a:r>
            <a:r>
              <a:rPr lang="en-GB" baseline="-25000" dirty="0">
                <a:solidFill>
                  <a:srgbClr val="FF0000"/>
                </a:solidFill>
              </a:rPr>
              <a:t>1</a:t>
            </a:r>
            <a:r>
              <a:rPr lang="en-GB" dirty="0">
                <a:sym typeface="Wingdings" pitchFamily="2" charset="2"/>
              </a:rPr>
              <a:t>(</a:t>
            </a:r>
            <a:r>
              <a:rPr lang="en-GB" dirty="0" err="1">
                <a:solidFill>
                  <a:srgbClr val="FF0000"/>
                </a:solidFill>
              </a:rPr>
              <a:t>a</a:t>
            </a:r>
            <a:r>
              <a:rPr lang="en-GB" baseline="30000" dirty="0" err="1">
                <a:solidFill>
                  <a:srgbClr val="FF0000"/>
                </a:solidFill>
              </a:rPr>
              <a:t>i</a:t>
            </a:r>
            <a:r>
              <a:rPr lang="en-GB" dirty="0"/>
              <a:t>, </a:t>
            </a:r>
            <a:r>
              <a:rPr lang="en-GB" dirty="0" err="1">
                <a:solidFill>
                  <a:schemeClr val="accent1"/>
                </a:solidFill>
              </a:rPr>
              <a:t>b</a:t>
            </a:r>
            <a:r>
              <a:rPr lang="en-GB" baseline="30000" dirty="0" err="1">
                <a:solidFill>
                  <a:schemeClr val="accent1"/>
                </a:solidFill>
              </a:rPr>
              <a:t>j</a:t>
            </a:r>
            <a:r>
              <a:rPr lang="en-GB" dirty="0">
                <a:sym typeface="Wingdings" pitchFamily="2" charset="2"/>
              </a:rPr>
              <a:t>) is the utility player </a:t>
            </a:r>
            <a:r>
              <a:rPr lang="en-GB" dirty="0">
                <a:solidFill>
                  <a:srgbClr val="FF0000"/>
                </a:solidFill>
                <a:sym typeface="Wingdings" pitchFamily="2" charset="2"/>
              </a:rPr>
              <a:t>1</a:t>
            </a:r>
            <a:r>
              <a:rPr lang="en-GB" dirty="0">
                <a:sym typeface="Wingdings" pitchFamily="2" charset="2"/>
              </a:rPr>
              <a:t> derives when he chooses action </a:t>
            </a:r>
            <a:r>
              <a:rPr lang="en-GB" dirty="0" err="1">
                <a:solidFill>
                  <a:srgbClr val="FF0000"/>
                </a:solidFill>
              </a:rPr>
              <a:t>a</a:t>
            </a:r>
            <a:r>
              <a:rPr lang="en-GB" baseline="30000" dirty="0" err="1">
                <a:solidFill>
                  <a:srgbClr val="FF0000"/>
                </a:solidFill>
              </a:rPr>
              <a:t>i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/>
              <a:t>and player </a:t>
            </a:r>
            <a:r>
              <a:rPr lang="en-GB" dirty="0">
                <a:solidFill>
                  <a:schemeClr val="accent1"/>
                </a:solidFill>
              </a:rPr>
              <a:t>2</a:t>
            </a:r>
            <a:r>
              <a:rPr lang="en-GB" dirty="0"/>
              <a:t> chooses action </a:t>
            </a:r>
            <a:r>
              <a:rPr lang="en-GB" dirty="0" err="1">
                <a:solidFill>
                  <a:schemeClr val="accent1"/>
                </a:solidFill>
              </a:rPr>
              <a:t>b</a:t>
            </a:r>
            <a:r>
              <a:rPr lang="en-GB" baseline="30000" dirty="0" err="1">
                <a:solidFill>
                  <a:schemeClr val="accent1"/>
                </a:solidFill>
              </a:rPr>
              <a:t>j</a:t>
            </a:r>
            <a:endParaRPr lang="en-GB" baseline="30000" dirty="0">
              <a:solidFill>
                <a:schemeClr val="accent1"/>
              </a:solidFill>
            </a:endParaRPr>
          </a:p>
          <a:p>
            <a:r>
              <a:rPr lang="en-GB" dirty="0"/>
              <a:t>Suppose </a:t>
            </a:r>
            <a:br>
              <a:rPr lang="en-GB" dirty="0"/>
            </a:br>
            <a:r>
              <a:rPr lang="en-GB" dirty="0"/>
              <a:t>player </a:t>
            </a:r>
            <a:r>
              <a:rPr lang="en-GB" dirty="0">
                <a:solidFill>
                  <a:srgbClr val="FF0000"/>
                </a:solidFill>
              </a:rPr>
              <a:t>1</a:t>
            </a:r>
            <a:r>
              <a:rPr lang="en-GB" dirty="0"/>
              <a:t> plays mixed strategy </a:t>
            </a:r>
            <a:r>
              <a:rPr lang="en-GB" b="1" u="sng" dirty="0">
                <a:solidFill>
                  <a:srgbClr val="FF0000"/>
                </a:solidFill>
              </a:rPr>
              <a:t>p</a:t>
            </a:r>
            <a:r>
              <a:rPr lang="en-GB" dirty="0">
                <a:solidFill>
                  <a:srgbClr val="FF0000"/>
                </a:solidFill>
              </a:rPr>
              <a:t> = (p</a:t>
            </a:r>
            <a:r>
              <a:rPr lang="en-GB" baseline="30000" dirty="0">
                <a:solidFill>
                  <a:srgbClr val="FF0000"/>
                </a:solidFill>
              </a:rPr>
              <a:t>1</a:t>
            </a:r>
            <a:r>
              <a:rPr lang="en-GB" dirty="0">
                <a:solidFill>
                  <a:srgbClr val="FF0000"/>
                </a:solidFill>
              </a:rPr>
              <a:t>, ..., p</a:t>
            </a:r>
            <a:r>
              <a:rPr lang="en-GB" baseline="30000" dirty="0">
                <a:solidFill>
                  <a:srgbClr val="FF0000"/>
                </a:solidFill>
              </a:rPr>
              <a:t>r</a:t>
            </a:r>
            <a:r>
              <a:rPr lang="en-GB" dirty="0">
                <a:solidFill>
                  <a:srgbClr val="FF0000"/>
                </a:solidFill>
              </a:rPr>
              <a:t>) </a:t>
            </a:r>
            <a:r>
              <a:rPr lang="en-GB" dirty="0"/>
              <a:t>and player </a:t>
            </a:r>
            <a:r>
              <a:rPr lang="en-GB" dirty="0">
                <a:solidFill>
                  <a:schemeClr val="accent1"/>
                </a:solidFill>
              </a:rPr>
              <a:t>2</a:t>
            </a:r>
            <a:r>
              <a:rPr lang="en-GB" dirty="0"/>
              <a:t> plays mixed strategy </a:t>
            </a:r>
            <a:r>
              <a:rPr lang="en-GB" b="1" u="sng" dirty="0">
                <a:solidFill>
                  <a:schemeClr val="accent1"/>
                </a:solidFill>
              </a:rPr>
              <a:t>q</a:t>
            </a:r>
            <a:r>
              <a:rPr lang="en-GB" dirty="0">
                <a:solidFill>
                  <a:schemeClr val="accent1"/>
                </a:solidFill>
              </a:rPr>
              <a:t> = (q</a:t>
            </a:r>
            <a:r>
              <a:rPr lang="en-GB" baseline="30000" dirty="0">
                <a:solidFill>
                  <a:schemeClr val="accent1"/>
                </a:solidFill>
              </a:rPr>
              <a:t>1</a:t>
            </a:r>
            <a:r>
              <a:rPr lang="en-GB" dirty="0">
                <a:solidFill>
                  <a:schemeClr val="accent1"/>
                </a:solidFill>
              </a:rPr>
              <a:t>, ..., </a:t>
            </a:r>
            <a:r>
              <a:rPr lang="en-GB" dirty="0" err="1">
                <a:solidFill>
                  <a:schemeClr val="accent1"/>
                </a:solidFill>
              </a:rPr>
              <a:t>q</a:t>
            </a:r>
            <a:r>
              <a:rPr lang="en-GB" baseline="30000" dirty="0" err="1">
                <a:solidFill>
                  <a:schemeClr val="accent1"/>
                </a:solidFill>
              </a:rPr>
              <a:t>s</a:t>
            </a:r>
            <a:r>
              <a:rPr lang="en-GB" dirty="0">
                <a:solidFill>
                  <a:schemeClr val="accent1"/>
                </a:solidFill>
              </a:rPr>
              <a:t>)</a:t>
            </a:r>
          </a:p>
          <a:p>
            <a:r>
              <a:rPr lang="en-GB" dirty="0"/>
              <a:t>Then the expected utility of player 1 is </a:t>
            </a:r>
            <a:br>
              <a:rPr lang="en-GB" dirty="0"/>
            </a:br>
            <a:r>
              <a:rPr lang="en-GB" dirty="0"/>
              <a:t>             </a:t>
            </a:r>
            <a:r>
              <a:rPr lang="en-GB" dirty="0">
                <a:solidFill>
                  <a:srgbClr val="FF0000"/>
                </a:solidFill>
              </a:rPr>
              <a:t>U</a:t>
            </a:r>
            <a:r>
              <a:rPr lang="en-GB" baseline="-25000" dirty="0">
                <a:solidFill>
                  <a:srgbClr val="FF0000"/>
                </a:solidFill>
              </a:rPr>
              <a:t>1</a:t>
            </a:r>
            <a:r>
              <a:rPr lang="en-GB" dirty="0"/>
              <a:t>(</a:t>
            </a:r>
            <a:r>
              <a:rPr lang="en-GB" b="1" u="sng" dirty="0">
                <a:solidFill>
                  <a:srgbClr val="FF0000"/>
                </a:solidFill>
              </a:rPr>
              <a:t>p</a:t>
            </a:r>
            <a:r>
              <a:rPr lang="en-GB" dirty="0"/>
              <a:t>, </a:t>
            </a:r>
            <a:r>
              <a:rPr lang="en-GB" b="1" u="sng" dirty="0">
                <a:solidFill>
                  <a:schemeClr val="accent1"/>
                </a:solidFill>
              </a:rPr>
              <a:t>q</a:t>
            </a:r>
            <a:r>
              <a:rPr lang="en-GB" dirty="0"/>
              <a:t>) =  </a:t>
            </a:r>
            <a:r>
              <a:rPr lang="el-GR" sz="4700" dirty="0"/>
              <a:t>Σ</a:t>
            </a:r>
            <a:r>
              <a:rPr lang="en-GB" baseline="-25000" dirty="0" err="1"/>
              <a:t>i</a:t>
            </a:r>
            <a:r>
              <a:rPr lang="en-GB" baseline="-25000" dirty="0"/>
              <a:t>=1, ..., r, j=1, ..., s </a:t>
            </a:r>
            <a:r>
              <a:rPr lang="en-GB" dirty="0">
                <a:solidFill>
                  <a:srgbClr val="FF0000"/>
                </a:solidFill>
              </a:rPr>
              <a:t>p</a:t>
            </a:r>
            <a:r>
              <a:rPr lang="en-GB" baseline="30000" dirty="0">
                <a:solidFill>
                  <a:srgbClr val="FF0000"/>
                </a:solidFill>
              </a:rPr>
              <a:t>i</a:t>
            </a:r>
            <a:r>
              <a:rPr lang="en-GB" baseline="30000" dirty="0"/>
              <a:t> </a:t>
            </a:r>
            <a:r>
              <a:rPr lang="en-GB" dirty="0" err="1">
                <a:solidFill>
                  <a:schemeClr val="accent1"/>
                </a:solidFill>
              </a:rPr>
              <a:t>q</a:t>
            </a:r>
            <a:r>
              <a:rPr lang="en-GB" baseline="30000" dirty="0" err="1">
                <a:solidFill>
                  <a:schemeClr val="accent1"/>
                </a:solidFill>
              </a:rPr>
              <a:t>j</a:t>
            </a:r>
            <a:r>
              <a:rPr lang="en-GB" baseline="30000" dirty="0">
                <a:sym typeface="Wingdings" pitchFamily="2" charset="2"/>
              </a:rPr>
              <a:t> </a:t>
            </a:r>
            <a:r>
              <a:rPr lang="en-GB" dirty="0">
                <a:solidFill>
                  <a:srgbClr val="FF0000"/>
                </a:solidFill>
              </a:rPr>
              <a:t>u</a:t>
            </a:r>
            <a:r>
              <a:rPr lang="en-GB" baseline="-25000" dirty="0">
                <a:solidFill>
                  <a:srgbClr val="FF0000"/>
                </a:solidFill>
              </a:rPr>
              <a:t>1</a:t>
            </a:r>
            <a:r>
              <a:rPr lang="en-GB" dirty="0">
                <a:sym typeface="Wingdings" pitchFamily="2" charset="2"/>
              </a:rPr>
              <a:t>(</a:t>
            </a:r>
            <a:r>
              <a:rPr lang="en-GB" dirty="0" err="1">
                <a:solidFill>
                  <a:srgbClr val="FF0000"/>
                </a:solidFill>
              </a:rPr>
              <a:t>a</a:t>
            </a:r>
            <a:r>
              <a:rPr lang="en-GB" baseline="30000" dirty="0" err="1">
                <a:solidFill>
                  <a:srgbClr val="FF0000"/>
                </a:solidFill>
              </a:rPr>
              <a:t>i</a:t>
            </a:r>
            <a:r>
              <a:rPr lang="en-GB" dirty="0"/>
              <a:t>, </a:t>
            </a:r>
            <a:r>
              <a:rPr lang="en-GB" dirty="0" err="1">
                <a:solidFill>
                  <a:schemeClr val="accent1"/>
                </a:solidFill>
              </a:rPr>
              <a:t>b</a:t>
            </a:r>
            <a:r>
              <a:rPr lang="en-GB" baseline="30000" dirty="0" err="1">
                <a:solidFill>
                  <a:schemeClr val="accent1"/>
                </a:solidFill>
              </a:rPr>
              <a:t>j</a:t>
            </a:r>
            <a:r>
              <a:rPr lang="en-GB" dirty="0">
                <a:sym typeface="Wingdings" pitchFamily="2" charset="2"/>
              </a:rPr>
              <a:t>)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2"/>
                </a:solidFill>
              </a:rPr>
              <a:t>Equilibria in Mixed Strategies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dirty="0"/>
              <a:t>In an n-player game, a mixed strategy profile </a:t>
            </a:r>
            <a:br>
              <a:rPr lang="en-GB" dirty="0"/>
            </a:br>
            <a:r>
              <a:rPr lang="en-GB" dirty="0">
                <a:solidFill>
                  <a:schemeClr val="accent1"/>
                </a:solidFill>
              </a:rPr>
              <a:t>P = (</a:t>
            </a:r>
            <a:r>
              <a:rPr lang="en-GB" b="1" u="sng" dirty="0">
                <a:solidFill>
                  <a:schemeClr val="accent1"/>
                </a:solidFill>
              </a:rPr>
              <a:t>p</a:t>
            </a:r>
            <a:r>
              <a:rPr lang="en-GB" baseline="-25000" dirty="0">
                <a:solidFill>
                  <a:schemeClr val="accent1"/>
                </a:solidFill>
              </a:rPr>
              <a:t>1</a:t>
            </a:r>
            <a:r>
              <a:rPr lang="en-GB" dirty="0">
                <a:solidFill>
                  <a:schemeClr val="accent1"/>
                </a:solidFill>
              </a:rPr>
              <a:t>, ..., </a:t>
            </a:r>
            <a:r>
              <a:rPr lang="en-GB" b="1" u="sng" dirty="0" err="1">
                <a:solidFill>
                  <a:schemeClr val="accent1"/>
                </a:solidFill>
              </a:rPr>
              <a:t>p</a:t>
            </a:r>
            <a:r>
              <a:rPr lang="en-GB" baseline="-25000" dirty="0" err="1">
                <a:solidFill>
                  <a:schemeClr val="accent1"/>
                </a:solidFill>
              </a:rPr>
              <a:t>n</a:t>
            </a:r>
            <a:r>
              <a:rPr lang="en-GB" dirty="0">
                <a:solidFill>
                  <a:schemeClr val="accent1"/>
                </a:solidFill>
              </a:rPr>
              <a:t>)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/>
              <a:t>is called a </a:t>
            </a:r>
            <a:r>
              <a:rPr lang="en-GB" dirty="0">
                <a:solidFill>
                  <a:schemeClr val="accent1"/>
                </a:solidFill>
              </a:rPr>
              <a:t>mixed strategy Nash equilibrium</a:t>
            </a:r>
            <a:r>
              <a:rPr lang="en-GB" dirty="0"/>
              <a:t> if for any player </a:t>
            </a:r>
            <a:r>
              <a:rPr lang="en-GB" dirty="0">
                <a:solidFill>
                  <a:srgbClr val="FF0000"/>
                </a:solidFill>
              </a:rPr>
              <a:t>i </a:t>
            </a:r>
            <a:r>
              <a:rPr lang="en-GB" dirty="0"/>
              <a:t>and any mixed strategy </a:t>
            </a:r>
            <a:r>
              <a:rPr lang="en-GB" b="1" u="sng" dirty="0">
                <a:solidFill>
                  <a:srgbClr val="FF0000"/>
                </a:solidFill>
              </a:rPr>
              <a:t>p</a:t>
            </a:r>
            <a:r>
              <a:rPr lang="en-GB" dirty="0">
                <a:solidFill>
                  <a:srgbClr val="FF0000"/>
                </a:solidFill>
              </a:rPr>
              <a:t>’</a:t>
            </a:r>
            <a:r>
              <a:rPr lang="en-GB" dirty="0"/>
              <a:t> of player </a:t>
            </a:r>
            <a:r>
              <a:rPr lang="en-GB" dirty="0">
                <a:solidFill>
                  <a:srgbClr val="FF0000"/>
                </a:solidFill>
              </a:rPr>
              <a:t>i</a:t>
            </a:r>
            <a:r>
              <a:rPr lang="en-GB" dirty="0"/>
              <a:t> it holds that</a:t>
            </a:r>
            <a:br>
              <a:rPr lang="en-GB" dirty="0"/>
            </a:br>
            <a:r>
              <a:rPr lang="en-GB" dirty="0"/>
              <a:t>                  </a:t>
            </a:r>
            <a:r>
              <a:rPr lang="en-GB" dirty="0">
                <a:solidFill>
                  <a:srgbClr val="FF0000"/>
                </a:solidFill>
              </a:rPr>
              <a:t>U</a:t>
            </a:r>
            <a:r>
              <a:rPr lang="en-GB" baseline="-25000" dirty="0">
                <a:solidFill>
                  <a:srgbClr val="FF0000"/>
                </a:solidFill>
              </a:rPr>
              <a:t> i</a:t>
            </a:r>
            <a:r>
              <a:rPr lang="en-GB" dirty="0">
                <a:solidFill>
                  <a:srgbClr val="FF0000"/>
                </a:solidFill>
              </a:rPr>
              <a:t> (</a:t>
            </a:r>
            <a:r>
              <a:rPr lang="en-GB" dirty="0">
                <a:solidFill>
                  <a:schemeClr val="accent1"/>
                </a:solidFill>
              </a:rPr>
              <a:t>P</a:t>
            </a:r>
            <a:r>
              <a:rPr lang="en-GB" dirty="0">
                <a:solidFill>
                  <a:srgbClr val="FF0000"/>
                </a:solidFill>
              </a:rPr>
              <a:t>)</a:t>
            </a:r>
            <a:r>
              <a:rPr lang="en-GB" dirty="0">
                <a:solidFill>
                  <a:schemeClr val="accent1"/>
                </a:solidFill>
              </a:rPr>
              <a:t> ≥ </a:t>
            </a:r>
            <a:r>
              <a:rPr lang="en-GB" dirty="0">
                <a:solidFill>
                  <a:srgbClr val="FF0000"/>
                </a:solidFill>
              </a:rPr>
              <a:t>U</a:t>
            </a:r>
            <a:r>
              <a:rPr lang="en-GB" baseline="-25000" dirty="0">
                <a:solidFill>
                  <a:schemeClr val="accent1"/>
                </a:solidFill>
              </a:rPr>
              <a:t> </a:t>
            </a:r>
            <a:r>
              <a:rPr lang="en-GB" baseline="-25000" dirty="0">
                <a:solidFill>
                  <a:srgbClr val="FF0000"/>
                </a:solidFill>
              </a:rPr>
              <a:t>i </a:t>
            </a:r>
            <a:r>
              <a:rPr lang="en-GB" dirty="0">
                <a:solidFill>
                  <a:srgbClr val="FF0000"/>
                </a:solidFill>
              </a:rPr>
              <a:t>(</a:t>
            </a:r>
            <a:r>
              <a:rPr lang="en-GB" dirty="0">
                <a:solidFill>
                  <a:schemeClr val="accent1"/>
                </a:solidFill>
              </a:rPr>
              <a:t>P</a:t>
            </a:r>
            <a:r>
              <a:rPr lang="en-GB" baseline="-25000" dirty="0">
                <a:solidFill>
                  <a:schemeClr val="accent1"/>
                </a:solidFill>
              </a:rPr>
              <a:t>-i</a:t>
            </a:r>
            <a:r>
              <a:rPr lang="en-GB" dirty="0">
                <a:solidFill>
                  <a:schemeClr val="accent1"/>
                </a:solidFill>
              </a:rPr>
              <a:t>, </a:t>
            </a:r>
            <a:r>
              <a:rPr lang="en-GB" b="1" u="sng" dirty="0">
                <a:solidFill>
                  <a:srgbClr val="FF0000"/>
                </a:solidFill>
              </a:rPr>
              <a:t>p</a:t>
            </a:r>
            <a:r>
              <a:rPr lang="en-GB" dirty="0">
                <a:solidFill>
                  <a:srgbClr val="FF0000"/>
                </a:solidFill>
              </a:rPr>
              <a:t>’)</a:t>
            </a:r>
          </a:p>
          <a:p>
            <a:r>
              <a:rPr lang="en-GB" dirty="0"/>
              <a:t>Note that </a:t>
            </a:r>
            <a:r>
              <a:rPr lang="en-GB" dirty="0">
                <a:solidFill>
                  <a:schemeClr val="accent1"/>
                </a:solidFill>
              </a:rPr>
              <a:t>P</a:t>
            </a:r>
            <a:r>
              <a:rPr lang="en-GB" dirty="0"/>
              <a:t> is a vector of vectors:</a:t>
            </a:r>
          </a:p>
          <a:p>
            <a:pPr lvl="1"/>
            <a:r>
              <a:rPr lang="en-GB" sz="3200" dirty="0"/>
              <a:t>each</a:t>
            </a:r>
            <a:r>
              <a:rPr lang="en-GB" sz="3200" dirty="0">
                <a:solidFill>
                  <a:srgbClr val="FF0000"/>
                </a:solidFill>
              </a:rPr>
              <a:t> </a:t>
            </a:r>
            <a:r>
              <a:rPr lang="en-GB" sz="3200" b="1" u="sng" dirty="0">
                <a:solidFill>
                  <a:srgbClr val="FF0000"/>
                </a:solidFill>
              </a:rPr>
              <a:t>p</a:t>
            </a:r>
            <a:r>
              <a:rPr lang="en-GB" sz="3200" baseline="-25000" dirty="0">
                <a:solidFill>
                  <a:srgbClr val="FF0000"/>
                </a:solidFill>
              </a:rPr>
              <a:t> i   </a:t>
            </a:r>
            <a:r>
              <a:rPr lang="en-GB" sz="3200" dirty="0"/>
              <a:t>is a probability distribution</a:t>
            </a:r>
          </a:p>
          <a:p>
            <a:r>
              <a:rPr lang="en-GB" dirty="0"/>
              <a:t>From now on, we will refer to Nash equilibria in pure strategies as </a:t>
            </a:r>
            <a:r>
              <a:rPr lang="en-GB" dirty="0">
                <a:solidFill>
                  <a:schemeClr val="accent1"/>
                </a:solidFill>
              </a:rPr>
              <a:t>pure Nash equilibria</a:t>
            </a:r>
            <a:r>
              <a:rPr lang="en-GB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2"/>
                </a:solidFill>
              </a:rPr>
              <a:t>Computing Mixed Nash Equilibria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Notation: </a:t>
            </a:r>
            <a:r>
              <a:rPr lang="en-GB" dirty="0">
                <a:solidFill>
                  <a:srgbClr val="FF0000"/>
                </a:solidFill>
              </a:rPr>
              <a:t>U</a:t>
            </a:r>
            <a:r>
              <a:rPr lang="en-GB" baseline="-25000" dirty="0">
                <a:solidFill>
                  <a:srgbClr val="FF0000"/>
                </a:solidFill>
              </a:rPr>
              <a:t> i </a:t>
            </a:r>
            <a:r>
              <a:rPr lang="en-GB" dirty="0">
                <a:solidFill>
                  <a:srgbClr val="FF0000"/>
                </a:solidFill>
              </a:rPr>
              <a:t>(</a:t>
            </a:r>
            <a:r>
              <a:rPr lang="en-GB" dirty="0">
                <a:solidFill>
                  <a:schemeClr val="accent1"/>
                </a:solidFill>
              </a:rPr>
              <a:t>P</a:t>
            </a:r>
            <a:r>
              <a:rPr lang="en-GB" baseline="-25000" dirty="0">
                <a:solidFill>
                  <a:schemeClr val="accent1"/>
                </a:solidFill>
              </a:rPr>
              <a:t>-i</a:t>
            </a:r>
            <a:r>
              <a:rPr lang="en-GB" dirty="0">
                <a:solidFill>
                  <a:schemeClr val="accent1"/>
                </a:solidFill>
              </a:rPr>
              <a:t>, </a:t>
            </a:r>
            <a:r>
              <a:rPr lang="en-GB" dirty="0">
                <a:solidFill>
                  <a:srgbClr val="FF0000"/>
                </a:solidFill>
              </a:rPr>
              <a:t>a) </a:t>
            </a:r>
            <a:r>
              <a:rPr lang="en-GB" dirty="0"/>
              <a:t>= E[utility] of </a:t>
            </a:r>
            <a:r>
              <a:rPr lang="en-GB" dirty="0">
                <a:solidFill>
                  <a:srgbClr val="FF0000"/>
                </a:solidFill>
              </a:rPr>
              <a:t>i</a:t>
            </a:r>
            <a:r>
              <a:rPr lang="en-GB" dirty="0"/>
              <a:t> when he plays a pure strategy </a:t>
            </a:r>
            <a:r>
              <a:rPr lang="en-GB" dirty="0">
                <a:solidFill>
                  <a:srgbClr val="FF0000"/>
                </a:solidFill>
              </a:rPr>
              <a:t>a</a:t>
            </a:r>
            <a:r>
              <a:rPr lang="en-GB" dirty="0"/>
              <a:t>, and others play according to </a:t>
            </a:r>
            <a:r>
              <a:rPr lang="en-GB" dirty="0">
                <a:solidFill>
                  <a:schemeClr val="accent1"/>
                </a:solidFill>
              </a:rPr>
              <a:t>P</a:t>
            </a:r>
            <a:r>
              <a:rPr lang="en-GB" dirty="0"/>
              <a:t> </a:t>
            </a:r>
          </a:p>
          <a:p>
            <a:r>
              <a:rPr lang="en-GB" u="sng" dirty="0"/>
              <a:t>Observation</a:t>
            </a:r>
            <a:r>
              <a:rPr lang="en-GB" dirty="0"/>
              <a:t>: suppose that </a:t>
            </a:r>
            <a:r>
              <a:rPr lang="en-GB" dirty="0">
                <a:solidFill>
                  <a:schemeClr val="accent1"/>
                </a:solidFill>
              </a:rPr>
              <a:t>P</a:t>
            </a:r>
            <a:r>
              <a:rPr lang="en-GB" dirty="0"/>
              <a:t> is a mixed Nash equilibrium, and </a:t>
            </a:r>
            <a:r>
              <a:rPr lang="en-GB" b="1" u="sng" dirty="0">
                <a:solidFill>
                  <a:srgbClr val="FF0000"/>
                </a:solidFill>
              </a:rPr>
              <a:t>p</a:t>
            </a:r>
            <a:r>
              <a:rPr lang="en-GB" dirty="0"/>
              <a:t> is the strategy of player </a:t>
            </a:r>
            <a:r>
              <a:rPr lang="en-GB" dirty="0">
                <a:solidFill>
                  <a:srgbClr val="FF0000"/>
                </a:solidFill>
              </a:rPr>
              <a:t>i</a:t>
            </a:r>
            <a:r>
              <a:rPr lang="en-GB" dirty="0"/>
              <a:t>. </a:t>
            </a:r>
            <a:br>
              <a:rPr lang="en-GB" dirty="0"/>
            </a:br>
            <a:r>
              <a:rPr lang="en-GB" dirty="0"/>
              <a:t>If </a:t>
            </a:r>
            <a:r>
              <a:rPr lang="en-GB" dirty="0">
                <a:solidFill>
                  <a:srgbClr val="FF0000"/>
                </a:solidFill>
              </a:rPr>
              <a:t>p(x) &gt; 0</a:t>
            </a:r>
            <a:r>
              <a:rPr lang="en-GB" dirty="0"/>
              <a:t> and </a:t>
            </a:r>
            <a:r>
              <a:rPr lang="en-GB" dirty="0">
                <a:solidFill>
                  <a:srgbClr val="FF0000"/>
                </a:solidFill>
              </a:rPr>
              <a:t>p(y) &gt; 0</a:t>
            </a:r>
            <a:r>
              <a:rPr lang="en-GB" dirty="0"/>
              <a:t> for some actions </a:t>
            </a:r>
            <a:r>
              <a:rPr lang="en-GB" dirty="0">
                <a:solidFill>
                  <a:srgbClr val="FF0000"/>
                </a:solidFill>
              </a:rPr>
              <a:t>x, y </a:t>
            </a:r>
            <a:r>
              <a:rPr lang="en-GB" dirty="0">
                <a:solidFill>
                  <a:srgbClr val="FF0000"/>
                </a:solidFill>
                <a:sym typeface="Symbol"/>
              </a:rPr>
              <a:t> A</a:t>
            </a:r>
            <a:r>
              <a:rPr lang="en-GB" baseline="-25000" dirty="0">
                <a:solidFill>
                  <a:srgbClr val="FF0000"/>
                </a:solidFill>
                <a:sym typeface="Symbol"/>
              </a:rPr>
              <a:t>i</a:t>
            </a:r>
            <a:r>
              <a:rPr lang="en-GB" dirty="0">
                <a:sym typeface="Symbol"/>
              </a:rPr>
              <a:t>, then </a:t>
            </a:r>
            <a:r>
              <a:rPr lang="en-GB" dirty="0">
                <a:solidFill>
                  <a:srgbClr val="FF0000"/>
                </a:solidFill>
              </a:rPr>
              <a:t>U</a:t>
            </a:r>
            <a:r>
              <a:rPr lang="en-GB" baseline="-25000" dirty="0">
                <a:solidFill>
                  <a:srgbClr val="FF0000"/>
                </a:solidFill>
              </a:rPr>
              <a:t> i </a:t>
            </a:r>
            <a:r>
              <a:rPr lang="en-GB" dirty="0">
                <a:solidFill>
                  <a:srgbClr val="FF0000"/>
                </a:solidFill>
              </a:rPr>
              <a:t>(</a:t>
            </a:r>
            <a:r>
              <a:rPr lang="en-GB" dirty="0">
                <a:solidFill>
                  <a:schemeClr val="accent1"/>
                </a:solidFill>
              </a:rPr>
              <a:t>P</a:t>
            </a:r>
            <a:r>
              <a:rPr lang="en-GB" baseline="-25000" dirty="0">
                <a:solidFill>
                  <a:schemeClr val="accent1"/>
                </a:solidFill>
              </a:rPr>
              <a:t>-i</a:t>
            </a:r>
            <a:r>
              <a:rPr lang="en-GB" dirty="0">
                <a:solidFill>
                  <a:schemeClr val="accent1"/>
                </a:solidFill>
              </a:rPr>
              <a:t>, </a:t>
            </a:r>
            <a:r>
              <a:rPr lang="en-GB" dirty="0">
                <a:solidFill>
                  <a:srgbClr val="FF0000"/>
                </a:solidFill>
              </a:rPr>
              <a:t>x)</a:t>
            </a:r>
            <a:r>
              <a:rPr lang="en-GB" dirty="0">
                <a:solidFill>
                  <a:schemeClr val="accent1"/>
                </a:solidFill>
              </a:rPr>
              <a:t> </a:t>
            </a:r>
            <a:r>
              <a:rPr lang="en-GB" dirty="0"/>
              <a:t>=</a:t>
            </a:r>
            <a:r>
              <a:rPr lang="en-GB" dirty="0">
                <a:solidFill>
                  <a:schemeClr val="accent1"/>
                </a:solidFill>
              </a:rPr>
              <a:t> </a:t>
            </a:r>
            <a:r>
              <a:rPr lang="en-GB" dirty="0">
                <a:solidFill>
                  <a:srgbClr val="FF0000"/>
                </a:solidFill>
              </a:rPr>
              <a:t>U</a:t>
            </a:r>
            <a:r>
              <a:rPr lang="en-GB" baseline="-25000" dirty="0">
                <a:solidFill>
                  <a:srgbClr val="FF0000"/>
                </a:solidFill>
              </a:rPr>
              <a:t> i </a:t>
            </a:r>
            <a:r>
              <a:rPr lang="en-GB" dirty="0">
                <a:solidFill>
                  <a:srgbClr val="FF0000"/>
                </a:solidFill>
              </a:rPr>
              <a:t>(</a:t>
            </a:r>
            <a:r>
              <a:rPr lang="en-GB" dirty="0">
                <a:solidFill>
                  <a:schemeClr val="accent1"/>
                </a:solidFill>
              </a:rPr>
              <a:t>P</a:t>
            </a:r>
            <a:r>
              <a:rPr lang="en-GB" baseline="-25000" dirty="0">
                <a:solidFill>
                  <a:schemeClr val="accent1"/>
                </a:solidFill>
              </a:rPr>
              <a:t>-i</a:t>
            </a:r>
            <a:r>
              <a:rPr lang="en-GB" dirty="0">
                <a:solidFill>
                  <a:schemeClr val="accent1"/>
                </a:solidFill>
              </a:rPr>
              <a:t>, </a:t>
            </a:r>
            <a:r>
              <a:rPr lang="en-GB" dirty="0">
                <a:solidFill>
                  <a:srgbClr val="FF0000"/>
                </a:solidFill>
              </a:rPr>
              <a:t>y)</a:t>
            </a:r>
            <a:r>
              <a:rPr lang="en-GB" dirty="0"/>
              <a:t>.</a:t>
            </a:r>
            <a:r>
              <a:rPr lang="en-GB" dirty="0">
                <a:solidFill>
                  <a:schemeClr val="accent1"/>
                </a:solidFill>
              </a:rPr>
              <a:t> </a:t>
            </a:r>
          </a:p>
          <a:p>
            <a:r>
              <a:rPr lang="en-GB" dirty="0"/>
              <a:t>Proof: suppose </a:t>
            </a:r>
            <a:r>
              <a:rPr lang="en-GB" dirty="0">
                <a:solidFill>
                  <a:srgbClr val="FF0000"/>
                </a:solidFill>
              </a:rPr>
              <a:t>U</a:t>
            </a:r>
            <a:r>
              <a:rPr lang="en-GB" baseline="-25000" dirty="0">
                <a:solidFill>
                  <a:srgbClr val="FF0000"/>
                </a:solidFill>
              </a:rPr>
              <a:t> i </a:t>
            </a:r>
            <a:r>
              <a:rPr lang="en-GB" dirty="0">
                <a:solidFill>
                  <a:srgbClr val="FF0000"/>
                </a:solidFill>
              </a:rPr>
              <a:t>(</a:t>
            </a:r>
            <a:r>
              <a:rPr lang="en-GB" dirty="0">
                <a:solidFill>
                  <a:schemeClr val="accent1"/>
                </a:solidFill>
              </a:rPr>
              <a:t>P</a:t>
            </a:r>
            <a:r>
              <a:rPr lang="en-GB" baseline="-25000" dirty="0">
                <a:solidFill>
                  <a:schemeClr val="accent1"/>
                </a:solidFill>
              </a:rPr>
              <a:t>-i</a:t>
            </a:r>
            <a:r>
              <a:rPr lang="en-GB" dirty="0">
                <a:solidFill>
                  <a:schemeClr val="accent1"/>
                </a:solidFill>
              </a:rPr>
              <a:t>, </a:t>
            </a:r>
            <a:r>
              <a:rPr lang="en-GB" dirty="0">
                <a:solidFill>
                  <a:srgbClr val="FF0000"/>
                </a:solidFill>
              </a:rPr>
              <a:t>x)</a:t>
            </a:r>
            <a:r>
              <a:rPr lang="en-GB" dirty="0">
                <a:solidFill>
                  <a:schemeClr val="accent1"/>
                </a:solidFill>
              </a:rPr>
              <a:t> </a:t>
            </a:r>
            <a:r>
              <a:rPr lang="en-GB" dirty="0"/>
              <a:t>&gt;</a:t>
            </a:r>
            <a:r>
              <a:rPr lang="en-GB" dirty="0">
                <a:solidFill>
                  <a:schemeClr val="accent1"/>
                </a:solidFill>
              </a:rPr>
              <a:t> </a:t>
            </a:r>
            <a:r>
              <a:rPr lang="en-GB" dirty="0">
                <a:solidFill>
                  <a:srgbClr val="FF0000"/>
                </a:solidFill>
              </a:rPr>
              <a:t>U</a:t>
            </a:r>
            <a:r>
              <a:rPr lang="en-GB" baseline="-25000" dirty="0">
                <a:solidFill>
                  <a:srgbClr val="FF0000"/>
                </a:solidFill>
              </a:rPr>
              <a:t> i </a:t>
            </a:r>
            <a:r>
              <a:rPr lang="en-GB" dirty="0">
                <a:solidFill>
                  <a:srgbClr val="FF0000"/>
                </a:solidFill>
              </a:rPr>
              <a:t>(</a:t>
            </a:r>
            <a:r>
              <a:rPr lang="en-GB" dirty="0">
                <a:solidFill>
                  <a:schemeClr val="accent1"/>
                </a:solidFill>
              </a:rPr>
              <a:t>P</a:t>
            </a:r>
            <a:r>
              <a:rPr lang="en-GB" baseline="-25000" dirty="0">
                <a:solidFill>
                  <a:schemeClr val="accent1"/>
                </a:solidFill>
              </a:rPr>
              <a:t>-i</a:t>
            </a:r>
            <a:r>
              <a:rPr lang="en-GB" dirty="0">
                <a:solidFill>
                  <a:schemeClr val="accent1"/>
                </a:solidFill>
              </a:rPr>
              <a:t>, </a:t>
            </a:r>
            <a:r>
              <a:rPr lang="en-GB" dirty="0">
                <a:solidFill>
                  <a:srgbClr val="FF0000"/>
                </a:solidFill>
              </a:rPr>
              <a:t>y)</a:t>
            </a:r>
            <a:r>
              <a:rPr lang="en-GB" dirty="0"/>
              <a:t> </a:t>
            </a:r>
          </a:p>
          <a:p>
            <a:pPr lvl="1"/>
            <a:r>
              <a:rPr lang="en-GB" dirty="0"/>
              <a:t>consider strategy  </a:t>
            </a:r>
            <a:r>
              <a:rPr lang="en-GB" b="1" u="sng" dirty="0">
                <a:solidFill>
                  <a:srgbClr val="FF0000"/>
                </a:solidFill>
              </a:rPr>
              <a:t>q</a:t>
            </a:r>
            <a:r>
              <a:rPr lang="en-GB" dirty="0"/>
              <a:t> given by </a:t>
            </a:r>
            <a:br>
              <a:rPr lang="en-GB" dirty="0"/>
            </a:br>
            <a:r>
              <a:rPr lang="en-GB" dirty="0">
                <a:solidFill>
                  <a:srgbClr val="FF0000"/>
                </a:solidFill>
              </a:rPr>
              <a:t>q(x) = p(x) + p(y)</a:t>
            </a:r>
            <a:r>
              <a:rPr lang="en-GB" dirty="0"/>
              <a:t>, </a:t>
            </a:r>
            <a:r>
              <a:rPr lang="en-GB" dirty="0">
                <a:solidFill>
                  <a:srgbClr val="FF0000"/>
                </a:solidFill>
              </a:rPr>
              <a:t>q(y) = 0</a:t>
            </a:r>
            <a:r>
              <a:rPr lang="en-GB" dirty="0"/>
              <a:t>, </a:t>
            </a:r>
            <a:r>
              <a:rPr lang="en-GB" dirty="0">
                <a:solidFill>
                  <a:srgbClr val="FF0000"/>
                </a:solidFill>
              </a:rPr>
              <a:t>q(z) = p(z)</a:t>
            </a:r>
            <a:r>
              <a:rPr lang="en-GB" dirty="0"/>
              <a:t> for </a:t>
            </a:r>
            <a:r>
              <a:rPr lang="en-GB" dirty="0">
                <a:solidFill>
                  <a:srgbClr val="FF0000"/>
                </a:solidFill>
              </a:rPr>
              <a:t>z ≠ x, y</a:t>
            </a:r>
            <a:endParaRPr lang="en-GB" dirty="0"/>
          </a:p>
          <a:p>
            <a:pPr lvl="1"/>
            <a:r>
              <a:rPr lang="en-GB" dirty="0"/>
              <a:t>then player </a:t>
            </a:r>
            <a:r>
              <a:rPr lang="en-GB" dirty="0">
                <a:solidFill>
                  <a:srgbClr val="FF0000"/>
                </a:solidFill>
              </a:rPr>
              <a:t>i</a:t>
            </a:r>
            <a:r>
              <a:rPr lang="en-GB" dirty="0"/>
              <a:t> can increase his utility by</a:t>
            </a:r>
            <a:r>
              <a:rPr lang="en-GB" dirty="0">
                <a:solidFill>
                  <a:schemeClr val="accent1"/>
                </a:solidFill>
              </a:rPr>
              <a:t> </a:t>
            </a:r>
            <a:br>
              <a:rPr lang="en-GB" dirty="0">
                <a:solidFill>
                  <a:schemeClr val="accent1"/>
                </a:solidFill>
              </a:rPr>
            </a:br>
            <a:r>
              <a:rPr lang="en-GB" dirty="0">
                <a:solidFill>
                  <a:srgbClr val="FF0000"/>
                </a:solidFill>
              </a:rPr>
              <a:t>p(y)(U</a:t>
            </a:r>
            <a:r>
              <a:rPr lang="en-GB" baseline="-25000" dirty="0">
                <a:solidFill>
                  <a:srgbClr val="FF0000"/>
                </a:solidFill>
              </a:rPr>
              <a:t> i </a:t>
            </a:r>
            <a:r>
              <a:rPr lang="en-GB" dirty="0">
                <a:solidFill>
                  <a:srgbClr val="FF0000"/>
                </a:solidFill>
              </a:rPr>
              <a:t>(</a:t>
            </a:r>
            <a:r>
              <a:rPr lang="en-GB" dirty="0">
                <a:solidFill>
                  <a:schemeClr val="accent1"/>
                </a:solidFill>
              </a:rPr>
              <a:t>P</a:t>
            </a:r>
            <a:r>
              <a:rPr lang="en-GB" baseline="-25000" dirty="0">
                <a:solidFill>
                  <a:schemeClr val="accent1"/>
                </a:solidFill>
              </a:rPr>
              <a:t>-i</a:t>
            </a:r>
            <a:r>
              <a:rPr lang="en-GB" dirty="0">
                <a:solidFill>
                  <a:schemeClr val="accent1"/>
                </a:solidFill>
              </a:rPr>
              <a:t>, </a:t>
            </a:r>
            <a:r>
              <a:rPr lang="en-GB" dirty="0">
                <a:solidFill>
                  <a:srgbClr val="FF0000"/>
                </a:solidFill>
              </a:rPr>
              <a:t>x) -</a:t>
            </a:r>
            <a:r>
              <a:rPr lang="en-GB" dirty="0">
                <a:solidFill>
                  <a:schemeClr val="accent1"/>
                </a:solidFill>
              </a:rPr>
              <a:t> </a:t>
            </a:r>
            <a:r>
              <a:rPr lang="en-GB" dirty="0">
                <a:solidFill>
                  <a:srgbClr val="FF0000"/>
                </a:solidFill>
              </a:rPr>
              <a:t>U</a:t>
            </a:r>
            <a:r>
              <a:rPr lang="en-GB" baseline="-25000" dirty="0">
                <a:solidFill>
                  <a:srgbClr val="FF0000"/>
                </a:solidFill>
              </a:rPr>
              <a:t> i </a:t>
            </a:r>
            <a:r>
              <a:rPr lang="en-GB" dirty="0">
                <a:solidFill>
                  <a:srgbClr val="FF0000"/>
                </a:solidFill>
              </a:rPr>
              <a:t>(</a:t>
            </a:r>
            <a:r>
              <a:rPr lang="en-GB" dirty="0">
                <a:solidFill>
                  <a:schemeClr val="accent1"/>
                </a:solidFill>
              </a:rPr>
              <a:t>P</a:t>
            </a:r>
            <a:r>
              <a:rPr lang="en-GB" baseline="-25000" dirty="0">
                <a:solidFill>
                  <a:schemeClr val="accent1"/>
                </a:solidFill>
              </a:rPr>
              <a:t>-i</a:t>
            </a:r>
            <a:r>
              <a:rPr lang="en-GB" dirty="0">
                <a:solidFill>
                  <a:schemeClr val="accent1"/>
                </a:solidFill>
              </a:rPr>
              <a:t>, </a:t>
            </a:r>
            <a:r>
              <a:rPr lang="en-GB" dirty="0">
                <a:solidFill>
                  <a:srgbClr val="FF0000"/>
                </a:solidFill>
              </a:rPr>
              <a:t>y))  &gt; 0</a:t>
            </a:r>
            <a:r>
              <a:rPr lang="en-GB" dirty="0">
                <a:solidFill>
                  <a:schemeClr val="accent1"/>
                </a:solidFill>
              </a:rPr>
              <a:t> </a:t>
            </a:r>
            <a:r>
              <a:rPr lang="en-GB" dirty="0"/>
              <a:t>by playing</a:t>
            </a:r>
            <a:r>
              <a:rPr lang="en-GB" dirty="0">
                <a:solidFill>
                  <a:schemeClr val="accent1"/>
                </a:solidFill>
              </a:rPr>
              <a:t> </a:t>
            </a:r>
            <a:r>
              <a:rPr lang="en-GB" b="1" u="sng" dirty="0">
                <a:solidFill>
                  <a:srgbClr val="FF0000"/>
                </a:solidFill>
              </a:rPr>
              <a:t>q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>
                <a:solidFill>
                  <a:schemeClr val="tx2"/>
                </a:solidFill>
              </a:rPr>
              <a:t>Computing Mixed NE: </a:t>
            </a:r>
            <a:br>
              <a:rPr lang="en-GB" dirty="0">
                <a:solidFill>
                  <a:schemeClr val="tx2"/>
                </a:solidFill>
              </a:rPr>
            </a:br>
            <a:r>
              <a:rPr lang="en-GB" dirty="0">
                <a:solidFill>
                  <a:schemeClr val="tx2"/>
                </a:solidFill>
              </a:rPr>
              <a:t>Matching Pennies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600200"/>
            <a:ext cx="8568952" cy="4781128"/>
          </a:xfrm>
        </p:spPr>
        <p:txBody>
          <a:bodyPr>
            <a:normAutofit/>
          </a:bodyPr>
          <a:lstStyle/>
          <a:p>
            <a:r>
              <a:rPr lang="en-GB" dirty="0"/>
              <a:t>Claim: (</a:t>
            </a:r>
            <a:r>
              <a:rPr lang="en-GB" dirty="0">
                <a:solidFill>
                  <a:srgbClr val="FF0000"/>
                </a:solidFill>
              </a:rPr>
              <a:t>(1/2 H+1/2 T)</a:t>
            </a:r>
            <a:r>
              <a:rPr lang="en-GB" dirty="0"/>
              <a:t>, </a:t>
            </a:r>
            <a:r>
              <a:rPr lang="en-GB" dirty="0">
                <a:solidFill>
                  <a:schemeClr val="accent1"/>
                </a:solidFill>
              </a:rPr>
              <a:t>(1/2 H, 1/2 T)</a:t>
            </a:r>
            <a:r>
              <a:rPr lang="en-GB" dirty="0"/>
              <a:t>) is </a:t>
            </a:r>
            <a:br>
              <a:rPr lang="en-GB" dirty="0"/>
            </a:br>
            <a:r>
              <a:rPr lang="en-GB" dirty="0"/>
              <a:t>the only mixed NE in Matching Pennies</a:t>
            </a:r>
          </a:p>
          <a:p>
            <a:r>
              <a:rPr lang="en-GB" dirty="0"/>
              <a:t>Suppose (</a:t>
            </a:r>
            <a:r>
              <a:rPr lang="en-GB" b="1" u="sng" dirty="0">
                <a:solidFill>
                  <a:srgbClr val="FF0000"/>
                </a:solidFill>
              </a:rPr>
              <a:t>p</a:t>
            </a:r>
            <a:r>
              <a:rPr lang="en-GB" dirty="0"/>
              <a:t>, </a:t>
            </a:r>
            <a:r>
              <a:rPr lang="en-GB" b="1" u="sng" dirty="0">
                <a:solidFill>
                  <a:schemeClr val="accent1"/>
                </a:solidFill>
              </a:rPr>
              <a:t>q</a:t>
            </a:r>
            <a:r>
              <a:rPr lang="en-GB" dirty="0"/>
              <a:t>) is a mixed NE in Matching Pennies</a:t>
            </a:r>
            <a:endParaRPr lang="en-US" dirty="0"/>
          </a:p>
          <a:p>
            <a:pPr lvl="1"/>
            <a:r>
              <a:rPr lang="en-GB" dirty="0"/>
              <a:t>suppose </a:t>
            </a:r>
            <a:r>
              <a:rPr lang="en-GB" dirty="0">
                <a:solidFill>
                  <a:srgbClr val="FF0000"/>
                </a:solidFill>
              </a:rPr>
              <a:t>p(T) = 1</a:t>
            </a:r>
            <a:r>
              <a:rPr lang="en-GB" dirty="0"/>
              <a:t>, </a:t>
            </a:r>
            <a:r>
              <a:rPr lang="en-GB" dirty="0">
                <a:solidFill>
                  <a:srgbClr val="FF0000"/>
                </a:solidFill>
              </a:rPr>
              <a:t>p(H) = 0</a:t>
            </a:r>
          </a:p>
          <a:p>
            <a:pPr lvl="2"/>
            <a:r>
              <a:rPr lang="en-GB" dirty="0"/>
              <a:t>if </a:t>
            </a:r>
            <a:r>
              <a:rPr lang="en-GB" dirty="0">
                <a:solidFill>
                  <a:schemeClr val="accent1"/>
                </a:solidFill>
              </a:rPr>
              <a:t>q(H) &lt; 1</a:t>
            </a:r>
            <a:r>
              <a:rPr lang="en-GB" dirty="0"/>
              <a:t>, player </a:t>
            </a:r>
            <a:r>
              <a:rPr lang="en-GB" dirty="0">
                <a:solidFill>
                  <a:schemeClr val="accent1"/>
                </a:solidFill>
              </a:rPr>
              <a:t>2</a:t>
            </a:r>
            <a:r>
              <a:rPr lang="en-GB" dirty="0"/>
              <a:t> can deviate to play </a:t>
            </a:r>
            <a:r>
              <a:rPr lang="en-GB" dirty="0">
                <a:solidFill>
                  <a:schemeClr val="accent1"/>
                </a:solidFill>
              </a:rPr>
              <a:t>H</a:t>
            </a:r>
            <a:r>
              <a:rPr lang="en-GB" dirty="0"/>
              <a:t> w.p. 1</a:t>
            </a:r>
          </a:p>
          <a:p>
            <a:pPr lvl="2"/>
            <a:r>
              <a:rPr lang="en-GB" dirty="0"/>
              <a:t>if </a:t>
            </a:r>
            <a:r>
              <a:rPr lang="en-GB" dirty="0">
                <a:solidFill>
                  <a:schemeClr val="accent1"/>
                </a:solidFill>
              </a:rPr>
              <a:t>q(H) = 1</a:t>
            </a:r>
            <a:r>
              <a:rPr lang="en-GB" dirty="0"/>
              <a:t>, player </a:t>
            </a:r>
            <a:r>
              <a:rPr lang="en-GB" dirty="0">
                <a:solidFill>
                  <a:srgbClr val="FF0000"/>
                </a:solidFill>
              </a:rPr>
              <a:t>1</a:t>
            </a:r>
            <a:r>
              <a:rPr lang="en-GB" dirty="0"/>
              <a:t> can deviate to play </a:t>
            </a:r>
            <a:r>
              <a:rPr lang="en-GB" dirty="0">
                <a:solidFill>
                  <a:srgbClr val="FF0000"/>
                </a:solidFill>
              </a:rPr>
              <a:t>H</a:t>
            </a:r>
            <a:r>
              <a:rPr lang="en-GB" dirty="0"/>
              <a:t> w.p. 1</a:t>
            </a:r>
          </a:p>
          <a:p>
            <a:pPr lvl="1"/>
            <a:r>
              <a:rPr lang="en-GB" dirty="0"/>
              <a:t>if </a:t>
            </a:r>
            <a:r>
              <a:rPr lang="en-GB" dirty="0">
                <a:solidFill>
                  <a:srgbClr val="FF0000"/>
                </a:solidFill>
              </a:rPr>
              <a:t>p(T) = 0</a:t>
            </a:r>
            <a:r>
              <a:rPr lang="en-GB" dirty="0"/>
              <a:t>, </a:t>
            </a:r>
            <a:r>
              <a:rPr lang="en-GB" dirty="0">
                <a:solidFill>
                  <a:srgbClr val="FF0000"/>
                </a:solidFill>
              </a:rPr>
              <a:t>p(H) = 1</a:t>
            </a:r>
            <a:r>
              <a:rPr lang="en-GB" dirty="0"/>
              <a:t>, the argument is similar</a:t>
            </a:r>
          </a:p>
          <a:p>
            <a:pPr lvl="1"/>
            <a:r>
              <a:rPr lang="en-GB" dirty="0"/>
              <a:t>hence </a:t>
            </a:r>
            <a:r>
              <a:rPr lang="en-GB" dirty="0">
                <a:solidFill>
                  <a:srgbClr val="FF0000"/>
                </a:solidFill>
              </a:rPr>
              <a:t>p(H) &gt; 0</a:t>
            </a:r>
            <a:r>
              <a:rPr lang="en-GB" dirty="0"/>
              <a:t>, </a:t>
            </a:r>
            <a:r>
              <a:rPr lang="en-GB" dirty="0">
                <a:solidFill>
                  <a:srgbClr val="FF0000"/>
                </a:solidFill>
              </a:rPr>
              <a:t>p(T) &gt; 0</a:t>
            </a:r>
            <a:r>
              <a:rPr lang="en-GB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>
                <a:solidFill>
                  <a:schemeClr val="tx2"/>
                </a:solidFill>
              </a:rPr>
              <a:t>Computing Mixed NE: </a:t>
            </a:r>
            <a:br>
              <a:rPr lang="en-GB" dirty="0">
                <a:solidFill>
                  <a:schemeClr val="tx2"/>
                </a:solidFill>
              </a:rPr>
            </a:br>
            <a:r>
              <a:rPr lang="en-GB" dirty="0">
                <a:solidFill>
                  <a:schemeClr val="tx2"/>
                </a:solidFill>
              </a:rPr>
              <a:t>Matching Pennies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600200"/>
            <a:ext cx="8568952" cy="4997152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Claim: (</a:t>
            </a:r>
            <a:r>
              <a:rPr lang="en-GB" dirty="0">
                <a:solidFill>
                  <a:srgbClr val="FF0000"/>
                </a:solidFill>
              </a:rPr>
              <a:t>(1/2 H+1/2 T)</a:t>
            </a:r>
            <a:r>
              <a:rPr lang="en-GB" dirty="0"/>
              <a:t>, </a:t>
            </a:r>
            <a:r>
              <a:rPr lang="en-GB" dirty="0">
                <a:solidFill>
                  <a:schemeClr val="accent1"/>
                </a:solidFill>
              </a:rPr>
              <a:t>(1/2 H + 1/2 T)</a:t>
            </a:r>
            <a:r>
              <a:rPr lang="en-GB" dirty="0"/>
              <a:t>) is </a:t>
            </a:r>
            <a:br>
              <a:rPr lang="en-GB" dirty="0"/>
            </a:br>
            <a:r>
              <a:rPr lang="en-GB" dirty="0"/>
              <a:t>the only mixed NE in Matching Pennies</a:t>
            </a:r>
          </a:p>
          <a:p>
            <a:r>
              <a:rPr lang="en-GB" dirty="0"/>
              <a:t>Suppose (</a:t>
            </a:r>
            <a:r>
              <a:rPr lang="en-GB" b="1" u="sng" dirty="0">
                <a:solidFill>
                  <a:srgbClr val="FF0000"/>
                </a:solidFill>
              </a:rPr>
              <a:t>p</a:t>
            </a:r>
            <a:r>
              <a:rPr lang="en-GB" dirty="0"/>
              <a:t>, </a:t>
            </a:r>
            <a:r>
              <a:rPr lang="en-GB" b="1" u="sng" dirty="0">
                <a:solidFill>
                  <a:schemeClr val="accent1"/>
                </a:solidFill>
              </a:rPr>
              <a:t>q</a:t>
            </a:r>
            <a:r>
              <a:rPr lang="en-GB" dirty="0"/>
              <a:t>) is a mixed NE in Matching Pennies</a:t>
            </a:r>
            <a:endParaRPr lang="en-US" dirty="0"/>
          </a:p>
          <a:p>
            <a:pPr lvl="1"/>
            <a:r>
              <a:rPr lang="en-GB" dirty="0"/>
              <a:t>we have argued </a:t>
            </a:r>
            <a:r>
              <a:rPr lang="en-GB" dirty="0">
                <a:solidFill>
                  <a:srgbClr val="FF0000"/>
                </a:solidFill>
              </a:rPr>
              <a:t>p(T) &gt; 0</a:t>
            </a:r>
            <a:r>
              <a:rPr lang="en-GB" dirty="0"/>
              <a:t>, </a:t>
            </a:r>
            <a:r>
              <a:rPr lang="en-GB" dirty="0">
                <a:solidFill>
                  <a:srgbClr val="FF0000"/>
                </a:solidFill>
              </a:rPr>
              <a:t>p(H) &gt; 0</a:t>
            </a:r>
          </a:p>
          <a:p>
            <a:pPr lvl="1"/>
            <a:r>
              <a:rPr lang="en-GB" dirty="0"/>
              <a:t>by our observation, </a:t>
            </a:r>
            <a:r>
              <a:rPr lang="en-GB" dirty="0">
                <a:solidFill>
                  <a:srgbClr val="FF0000"/>
                </a:solidFill>
              </a:rPr>
              <a:t>U</a:t>
            </a:r>
            <a:r>
              <a:rPr lang="en-GB" baseline="-25000" dirty="0">
                <a:solidFill>
                  <a:srgbClr val="FF0000"/>
                </a:solidFill>
              </a:rPr>
              <a:t>1</a:t>
            </a:r>
            <a:r>
              <a:rPr lang="en-GB" dirty="0">
                <a:solidFill>
                  <a:srgbClr val="FF0000"/>
                </a:solidFill>
              </a:rPr>
              <a:t>(T, </a:t>
            </a:r>
            <a:r>
              <a:rPr lang="en-GB" dirty="0">
                <a:solidFill>
                  <a:schemeClr val="accent1"/>
                </a:solidFill>
              </a:rPr>
              <a:t>q</a:t>
            </a:r>
            <a:r>
              <a:rPr lang="en-GB" dirty="0">
                <a:solidFill>
                  <a:srgbClr val="FF0000"/>
                </a:solidFill>
              </a:rPr>
              <a:t>) = U</a:t>
            </a:r>
            <a:r>
              <a:rPr lang="en-GB" baseline="-25000" dirty="0">
                <a:solidFill>
                  <a:srgbClr val="FF0000"/>
                </a:solidFill>
              </a:rPr>
              <a:t>1</a:t>
            </a:r>
            <a:r>
              <a:rPr lang="en-GB" dirty="0">
                <a:solidFill>
                  <a:srgbClr val="FF0000"/>
                </a:solidFill>
              </a:rPr>
              <a:t>(H, </a:t>
            </a:r>
            <a:r>
              <a:rPr lang="en-GB" dirty="0">
                <a:solidFill>
                  <a:schemeClr val="accent1"/>
                </a:solidFill>
              </a:rPr>
              <a:t>q</a:t>
            </a:r>
            <a:r>
              <a:rPr lang="en-GB" dirty="0">
                <a:solidFill>
                  <a:srgbClr val="FF0000"/>
                </a:solidFill>
              </a:rPr>
              <a:t>)</a:t>
            </a:r>
          </a:p>
          <a:p>
            <a:pPr lvl="1"/>
            <a:r>
              <a:rPr lang="en-GB" dirty="0">
                <a:solidFill>
                  <a:srgbClr val="FF0000"/>
                </a:solidFill>
              </a:rPr>
              <a:t>U</a:t>
            </a:r>
            <a:r>
              <a:rPr lang="en-GB" baseline="-25000" dirty="0">
                <a:solidFill>
                  <a:srgbClr val="FF0000"/>
                </a:solidFill>
              </a:rPr>
              <a:t>1</a:t>
            </a:r>
            <a:r>
              <a:rPr lang="en-GB" dirty="0">
                <a:solidFill>
                  <a:srgbClr val="FF0000"/>
                </a:solidFill>
              </a:rPr>
              <a:t>(T, </a:t>
            </a:r>
            <a:r>
              <a:rPr lang="en-GB" b="1" u="sng" dirty="0">
                <a:solidFill>
                  <a:schemeClr val="accent1"/>
                </a:solidFill>
              </a:rPr>
              <a:t>q</a:t>
            </a:r>
            <a:r>
              <a:rPr lang="en-GB" dirty="0">
                <a:solidFill>
                  <a:srgbClr val="FF0000"/>
                </a:solidFill>
              </a:rPr>
              <a:t>)</a:t>
            </a:r>
            <a:r>
              <a:rPr lang="en-GB" dirty="0"/>
              <a:t> = </a:t>
            </a:r>
            <a:r>
              <a:rPr lang="en-GB" dirty="0">
                <a:solidFill>
                  <a:schemeClr val="accent1"/>
                </a:solidFill>
              </a:rPr>
              <a:t>q(T) - q(H)</a:t>
            </a:r>
            <a:endParaRPr lang="en-GB" dirty="0"/>
          </a:p>
          <a:p>
            <a:pPr lvl="1"/>
            <a:r>
              <a:rPr lang="en-GB" dirty="0">
                <a:solidFill>
                  <a:srgbClr val="FF0000"/>
                </a:solidFill>
              </a:rPr>
              <a:t>U</a:t>
            </a:r>
            <a:r>
              <a:rPr lang="en-GB" baseline="-25000" dirty="0">
                <a:solidFill>
                  <a:srgbClr val="FF0000"/>
                </a:solidFill>
              </a:rPr>
              <a:t>1</a:t>
            </a:r>
            <a:r>
              <a:rPr lang="en-GB" dirty="0">
                <a:solidFill>
                  <a:srgbClr val="FF0000"/>
                </a:solidFill>
              </a:rPr>
              <a:t>(H, </a:t>
            </a:r>
            <a:r>
              <a:rPr lang="en-GB" b="1" u="sng" dirty="0">
                <a:solidFill>
                  <a:schemeClr val="accent1"/>
                </a:solidFill>
              </a:rPr>
              <a:t>q</a:t>
            </a:r>
            <a:r>
              <a:rPr lang="en-GB" dirty="0">
                <a:solidFill>
                  <a:srgbClr val="FF0000"/>
                </a:solidFill>
              </a:rPr>
              <a:t>)</a:t>
            </a:r>
            <a:r>
              <a:rPr lang="en-GB" dirty="0"/>
              <a:t> = </a:t>
            </a:r>
            <a:r>
              <a:rPr lang="en-GB" dirty="0">
                <a:solidFill>
                  <a:schemeClr val="accent1"/>
                </a:solidFill>
              </a:rPr>
              <a:t>q(H) - q(T) </a:t>
            </a:r>
          </a:p>
          <a:p>
            <a:pPr lvl="1"/>
            <a:r>
              <a:rPr lang="en-GB" dirty="0">
                <a:solidFill>
                  <a:schemeClr val="accent1"/>
                </a:solidFill>
              </a:rPr>
              <a:t>q(T) - q(H)</a:t>
            </a:r>
            <a:r>
              <a:rPr lang="en-GB" dirty="0"/>
              <a:t> = </a:t>
            </a:r>
            <a:r>
              <a:rPr lang="en-GB" dirty="0">
                <a:solidFill>
                  <a:schemeClr val="accent1"/>
                </a:solidFill>
              </a:rPr>
              <a:t>q(H) - q(T) </a:t>
            </a:r>
            <a:r>
              <a:rPr lang="en-GB" dirty="0"/>
              <a:t>   </a:t>
            </a:r>
            <a:r>
              <a:rPr lang="en-GB" dirty="0">
                <a:sym typeface="Symbol"/>
              </a:rPr>
              <a:t></a:t>
            </a:r>
            <a:r>
              <a:rPr lang="en-GB" dirty="0"/>
              <a:t>    </a:t>
            </a:r>
            <a:r>
              <a:rPr lang="en-GB" dirty="0">
                <a:solidFill>
                  <a:schemeClr val="accent1"/>
                </a:solidFill>
              </a:rPr>
              <a:t>q(T) = q(H) = 1/2</a:t>
            </a:r>
          </a:p>
          <a:p>
            <a:pPr lvl="1"/>
            <a:r>
              <a:rPr lang="en-GB" dirty="0"/>
              <a:t>applying our observation again, </a:t>
            </a:r>
            <a:r>
              <a:rPr lang="en-GB" dirty="0">
                <a:solidFill>
                  <a:schemeClr val="accent1"/>
                </a:solidFill>
              </a:rPr>
              <a:t>U</a:t>
            </a:r>
            <a:r>
              <a:rPr lang="en-GB" baseline="-25000" dirty="0">
                <a:solidFill>
                  <a:schemeClr val="accent1"/>
                </a:solidFill>
              </a:rPr>
              <a:t>2</a:t>
            </a:r>
            <a:r>
              <a:rPr lang="en-GB" dirty="0">
                <a:solidFill>
                  <a:schemeClr val="accent1"/>
                </a:solidFill>
              </a:rPr>
              <a:t>(</a:t>
            </a:r>
            <a:r>
              <a:rPr lang="en-GB" b="1" u="sng" dirty="0">
                <a:solidFill>
                  <a:srgbClr val="FF0000"/>
                </a:solidFill>
              </a:rPr>
              <a:t>p</a:t>
            </a:r>
            <a:r>
              <a:rPr lang="en-GB" dirty="0">
                <a:solidFill>
                  <a:schemeClr val="accent1"/>
                </a:solidFill>
              </a:rPr>
              <a:t>, T) = U</a:t>
            </a:r>
            <a:r>
              <a:rPr lang="en-GB" baseline="-25000" dirty="0">
                <a:solidFill>
                  <a:schemeClr val="accent1"/>
                </a:solidFill>
              </a:rPr>
              <a:t>2</a:t>
            </a:r>
            <a:r>
              <a:rPr lang="en-GB" dirty="0">
                <a:solidFill>
                  <a:schemeClr val="accent1"/>
                </a:solidFill>
              </a:rPr>
              <a:t>(</a:t>
            </a:r>
            <a:r>
              <a:rPr lang="en-GB" b="1" u="sng" dirty="0">
                <a:solidFill>
                  <a:srgbClr val="FF0000"/>
                </a:solidFill>
              </a:rPr>
              <a:t>p</a:t>
            </a:r>
            <a:r>
              <a:rPr lang="en-GB" dirty="0">
                <a:solidFill>
                  <a:schemeClr val="accent1"/>
                </a:solidFill>
              </a:rPr>
              <a:t>, H)</a:t>
            </a:r>
          </a:p>
          <a:p>
            <a:pPr lvl="1"/>
            <a:r>
              <a:rPr lang="en-GB" dirty="0">
                <a:solidFill>
                  <a:srgbClr val="FF0000"/>
                </a:solidFill>
              </a:rPr>
              <a:t>U</a:t>
            </a:r>
            <a:r>
              <a:rPr lang="en-GB" baseline="-25000" dirty="0">
                <a:solidFill>
                  <a:srgbClr val="FF0000"/>
                </a:solidFill>
              </a:rPr>
              <a:t>2</a:t>
            </a:r>
            <a:r>
              <a:rPr lang="en-GB" dirty="0">
                <a:solidFill>
                  <a:srgbClr val="FF0000"/>
                </a:solidFill>
              </a:rPr>
              <a:t>(</a:t>
            </a:r>
            <a:r>
              <a:rPr lang="en-GB" b="1" u="sng" dirty="0">
                <a:solidFill>
                  <a:srgbClr val="FF0000"/>
                </a:solidFill>
              </a:rPr>
              <a:t>p</a:t>
            </a:r>
            <a:r>
              <a:rPr lang="en-GB" dirty="0">
                <a:solidFill>
                  <a:srgbClr val="FF0000"/>
                </a:solidFill>
              </a:rPr>
              <a:t>, </a:t>
            </a:r>
            <a:r>
              <a:rPr lang="en-GB" dirty="0">
                <a:solidFill>
                  <a:schemeClr val="accent1"/>
                </a:solidFill>
              </a:rPr>
              <a:t>T</a:t>
            </a:r>
            <a:r>
              <a:rPr lang="en-GB" dirty="0">
                <a:solidFill>
                  <a:srgbClr val="FF0000"/>
                </a:solidFill>
              </a:rPr>
              <a:t>) = p(H) - p(T)</a:t>
            </a:r>
            <a:r>
              <a:rPr lang="en-GB" dirty="0"/>
              <a:t>;</a:t>
            </a:r>
            <a:r>
              <a:rPr lang="en-GB" dirty="0">
                <a:solidFill>
                  <a:srgbClr val="FF0000"/>
                </a:solidFill>
              </a:rPr>
              <a:t> U</a:t>
            </a:r>
            <a:r>
              <a:rPr lang="en-GB" baseline="-25000" dirty="0">
                <a:solidFill>
                  <a:srgbClr val="FF0000"/>
                </a:solidFill>
              </a:rPr>
              <a:t>2</a:t>
            </a:r>
            <a:r>
              <a:rPr lang="en-GB" dirty="0">
                <a:solidFill>
                  <a:srgbClr val="FF0000"/>
                </a:solidFill>
              </a:rPr>
              <a:t>(</a:t>
            </a:r>
            <a:r>
              <a:rPr lang="en-GB" b="1" u="sng" dirty="0">
                <a:solidFill>
                  <a:srgbClr val="FF0000"/>
                </a:solidFill>
              </a:rPr>
              <a:t>p</a:t>
            </a:r>
            <a:r>
              <a:rPr lang="en-GB" dirty="0">
                <a:solidFill>
                  <a:srgbClr val="FF0000"/>
                </a:solidFill>
              </a:rPr>
              <a:t>, </a:t>
            </a:r>
            <a:r>
              <a:rPr lang="en-GB" dirty="0">
                <a:solidFill>
                  <a:schemeClr val="accent1"/>
                </a:solidFill>
              </a:rPr>
              <a:t>H</a:t>
            </a:r>
            <a:r>
              <a:rPr lang="en-GB" dirty="0">
                <a:solidFill>
                  <a:srgbClr val="FF0000"/>
                </a:solidFill>
              </a:rPr>
              <a:t>) = p(T) - p(H)</a:t>
            </a:r>
          </a:p>
          <a:p>
            <a:pPr lvl="1"/>
            <a:r>
              <a:rPr lang="en-GB" dirty="0">
                <a:solidFill>
                  <a:srgbClr val="FF0000"/>
                </a:solidFill>
              </a:rPr>
              <a:t>p(H) = p(T) = 1/2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harli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96336" y="764704"/>
            <a:ext cx="920262" cy="10081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2"/>
                </a:solidFill>
              </a:rPr>
              <a:t>Battle of Sexes: Mixed NE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00200"/>
            <a:ext cx="8712968" cy="4997152"/>
          </a:xfrm>
        </p:spPr>
        <p:txBody>
          <a:bodyPr>
            <a:normAutofit/>
          </a:bodyPr>
          <a:lstStyle/>
          <a:p>
            <a:r>
              <a:rPr lang="en-GB" dirty="0"/>
              <a:t>Does </a:t>
            </a:r>
            <a:r>
              <a:rPr lang="en-GB" dirty="0" err="1"/>
              <a:t>BoS</a:t>
            </a:r>
            <a:r>
              <a:rPr lang="en-GB" dirty="0"/>
              <a:t> have a NE where both </a:t>
            </a:r>
            <a:br>
              <a:rPr lang="en-GB" dirty="0"/>
            </a:br>
            <a:r>
              <a:rPr lang="en-GB" dirty="0">
                <a:solidFill>
                  <a:schemeClr val="accent1"/>
                </a:solidFill>
              </a:rPr>
              <a:t>Charlie</a:t>
            </a:r>
            <a:r>
              <a:rPr lang="en-GB" dirty="0"/>
              <a:t> and </a:t>
            </a:r>
            <a:r>
              <a:rPr lang="en-GB" dirty="0">
                <a:solidFill>
                  <a:srgbClr val="FF0000"/>
                </a:solidFill>
              </a:rPr>
              <a:t>Marcie</a:t>
            </a:r>
            <a:r>
              <a:rPr lang="en-GB" dirty="0"/>
              <a:t> mix?</a:t>
            </a:r>
          </a:p>
          <a:p>
            <a:r>
              <a:rPr lang="en-GB" dirty="0">
                <a:solidFill>
                  <a:srgbClr val="FF0000"/>
                </a:solidFill>
              </a:rPr>
              <a:t>Marcie</a:t>
            </a:r>
            <a:r>
              <a:rPr lang="en-GB" dirty="0"/>
              <a:t>: </a:t>
            </a:r>
          </a:p>
          <a:p>
            <a:pPr lvl="1"/>
            <a:r>
              <a:rPr lang="en-GB" dirty="0">
                <a:solidFill>
                  <a:srgbClr val="FF0000"/>
                </a:solidFill>
              </a:rPr>
              <a:t>p(T)  &gt; 0</a:t>
            </a:r>
            <a:r>
              <a:rPr lang="en-GB" dirty="0"/>
              <a:t>, </a:t>
            </a:r>
            <a:r>
              <a:rPr lang="en-GB" dirty="0">
                <a:solidFill>
                  <a:srgbClr val="FF0000"/>
                </a:solidFill>
              </a:rPr>
              <a:t>p(F) &gt; 0</a:t>
            </a:r>
            <a:r>
              <a:rPr lang="en-GB" dirty="0"/>
              <a:t> </a:t>
            </a:r>
            <a:r>
              <a:rPr lang="en-GB" dirty="0">
                <a:sym typeface="Symbol"/>
              </a:rPr>
              <a:t> </a:t>
            </a:r>
            <a:br>
              <a:rPr lang="en-GB" dirty="0">
                <a:sym typeface="Symbol"/>
              </a:rPr>
            </a:br>
            <a:r>
              <a:rPr lang="en-GB" dirty="0">
                <a:solidFill>
                  <a:srgbClr val="FF0000"/>
                </a:solidFill>
                <a:sym typeface="Symbol"/>
              </a:rPr>
              <a:t>U</a:t>
            </a:r>
            <a:r>
              <a:rPr lang="en-GB" baseline="-25000" dirty="0">
                <a:solidFill>
                  <a:srgbClr val="FF0000"/>
                </a:solidFill>
                <a:sym typeface="Symbol"/>
              </a:rPr>
              <a:t>M</a:t>
            </a:r>
            <a:r>
              <a:rPr lang="en-GB" dirty="0">
                <a:solidFill>
                  <a:srgbClr val="FF0000"/>
                </a:solidFill>
                <a:sym typeface="Symbol"/>
              </a:rPr>
              <a:t>(T, </a:t>
            </a:r>
            <a:r>
              <a:rPr lang="en-GB" b="1" u="sng" dirty="0">
                <a:solidFill>
                  <a:schemeClr val="accent1"/>
                </a:solidFill>
                <a:sym typeface="Symbol"/>
              </a:rPr>
              <a:t>q</a:t>
            </a:r>
            <a:r>
              <a:rPr lang="en-GB" dirty="0">
                <a:solidFill>
                  <a:srgbClr val="FF0000"/>
                </a:solidFill>
                <a:sym typeface="Symbol"/>
              </a:rPr>
              <a:t>) = U</a:t>
            </a:r>
            <a:r>
              <a:rPr lang="en-GB" baseline="-25000" dirty="0">
                <a:solidFill>
                  <a:srgbClr val="FF0000"/>
                </a:solidFill>
                <a:sym typeface="Symbol"/>
              </a:rPr>
              <a:t>M</a:t>
            </a:r>
            <a:r>
              <a:rPr lang="en-GB" dirty="0">
                <a:solidFill>
                  <a:srgbClr val="FF0000"/>
                </a:solidFill>
                <a:sym typeface="Symbol"/>
              </a:rPr>
              <a:t>(F, </a:t>
            </a:r>
            <a:r>
              <a:rPr lang="en-GB" b="1" u="sng" dirty="0">
                <a:solidFill>
                  <a:schemeClr val="accent1"/>
                </a:solidFill>
                <a:sym typeface="Symbol"/>
              </a:rPr>
              <a:t>q</a:t>
            </a:r>
            <a:r>
              <a:rPr lang="en-GB" dirty="0">
                <a:solidFill>
                  <a:srgbClr val="FF0000"/>
                </a:solidFill>
                <a:sym typeface="Symbol"/>
              </a:rPr>
              <a:t>)</a:t>
            </a:r>
          </a:p>
          <a:p>
            <a:pPr lvl="1"/>
            <a:r>
              <a:rPr lang="en-GB" dirty="0">
                <a:solidFill>
                  <a:srgbClr val="FF0000"/>
                </a:solidFill>
                <a:sym typeface="Symbol"/>
              </a:rPr>
              <a:t>U</a:t>
            </a:r>
            <a:r>
              <a:rPr lang="en-GB" baseline="-25000" dirty="0">
                <a:solidFill>
                  <a:srgbClr val="FF0000"/>
                </a:solidFill>
                <a:sym typeface="Symbol"/>
              </a:rPr>
              <a:t>M</a:t>
            </a:r>
            <a:r>
              <a:rPr lang="en-GB" dirty="0">
                <a:solidFill>
                  <a:srgbClr val="FF0000"/>
                </a:solidFill>
                <a:sym typeface="Symbol"/>
              </a:rPr>
              <a:t>(T, </a:t>
            </a:r>
            <a:r>
              <a:rPr lang="en-GB" b="1" u="sng" dirty="0">
                <a:solidFill>
                  <a:schemeClr val="accent1"/>
                </a:solidFill>
                <a:sym typeface="Symbol"/>
              </a:rPr>
              <a:t>q</a:t>
            </a:r>
            <a:r>
              <a:rPr lang="en-GB" dirty="0">
                <a:solidFill>
                  <a:srgbClr val="FF0000"/>
                </a:solidFill>
                <a:sym typeface="Symbol"/>
              </a:rPr>
              <a:t>)</a:t>
            </a:r>
            <a:r>
              <a:rPr lang="en-GB" dirty="0">
                <a:sym typeface="Symbol"/>
              </a:rPr>
              <a:t> = </a:t>
            </a:r>
            <a:r>
              <a:rPr lang="en-GB" dirty="0">
                <a:solidFill>
                  <a:schemeClr val="accent1"/>
                </a:solidFill>
                <a:sym typeface="Symbol"/>
              </a:rPr>
              <a:t>2q(T)</a:t>
            </a:r>
            <a:r>
              <a:rPr lang="en-GB" dirty="0">
                <a:sym typeface="Symbol"/>
              </a:rPr>
              <a:t> </a:t>
            </a:r>
          </a:p>
          <a:p>
            <a:pPr lvl="1"/>
            <a:r>
              <a:rPr lang="en-GB" dirty="0">
                <a:solidFill>
                  <a:srgbClr val="FF0000"/>
                </a:solidFill>
                <a:sym typeface="Symbol"/>
              </a:rPr>
              <a:t>U</a:t>
            </a:r>
            <a:r>
              <a:rPr lang="en-GB" baseline="-25000" dirty="0">
                <a:solidFill>
                  <a:srgbClr val="FF0000"/>
                </a:solidFill>
                <a:sym typeface="Symbol"/>
              </a:rPr>
              <a:t>M</a:t>
            </a:r>
            <a:r>
              <a:rPr lang="en-GB" dirty="0">
                <a:solidFill>
                  <a:srgbClr val="FF0000"/>
                </a:solidFill>
                <a:sym typeface="Symbol"/>
              </a:rPr>
              <a:t>(F, </a:t>
            </a:r>
            <a:r>
              <a:rPr lang="en-GB" b="1" u="sng" dirty="0">
                <a:solidFill>
                  <a:schemeClr val="accent1"/>
                </a:solidFill>
                <a:sym typeface="Symbol"/>
              </a:rPr>
              <a:t>q</a:t>
            </a:r>
            <a:r>
              <a:rPr lang="en-GB" dirty="0">
                <a:solidFill>
                  <a:srgbClr val="FF0000"/>
                </a:solidFill>
                <a:sym typeface="Symbol"/>
              </a:rPr>
              <a:t>)</a:t>
            </a:r>
            <a:r>
              <a:rPr lang="en-GB" dirty="0">
                <a:sym typeface="Symbol"/>
              </a:rPr>
              <a:t> = </a:t>
            </a:r>
            <a:r>
              <a:rPr lang="en-GB" dirty="0">
                <a:solidFill>
                  <a:schemeClr val="accent1"/>
                </a:solidFill>
                <a:sym typeface="Symbol"/>
              </a:rPr>
              <a:t>q(F)</a:t>
            </a:r>
          </a:p>
          <a:p>
            <a:pPr lvl="1"/>
            <a:r>
              <a:rPr lang="en-GB" dirty="0">
                <a:solidFill>
                  <a:schemeClr val="accent1"/>
                </a:solidFill>
              </a:rPr>
              <a:t>2q(T) = q(F)</a:t>
            </a:r>
            <a:r>
              <a:rPr lang="en-GB" dirty="0"/>
              <a:t>, </a:t>
            </a:r>
            <a:r>
              <a:rPr lang="en-GB" dirty="0">
                <a:solidFill>
                  <a:schemeClr val="accent1"/>
                </a:solidFill>
              </a:rPr>
              <a:t>q(T) + q(F) = 1</a:t>
            </a:r>
            <a:r>
              <a:rPr lang="en-GB" dirty="0"/>
              <a:t> </a:t>
            </a:r>
            <a:r>
              <a:rPr lang="en-GB" dirty="0">
                <a:sym typeface="Symbol"/>
              </a:rPr>
              <a:t> </a:t>
            </a:r>
            <a:r>
              <a:rPr lang="en-GB" dirty="0">
                <a:solidFill>
                  <a:schemeClr val="accent1"/>
                </a:solidFill>
                <a:sym typeface="Symbol"/>
              </a:rPr>
              <a:t>q(T) = 1/3, q(F) = 2/3</a:t>
            </a:r>
          </a:p>
          <a:p>
            <a:pPr lvl="1">
              <a:buNone/>
            </a:pP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/>
        </p:nvGraphicFramePr>
        <p:xfrm>
          <a:off x="6588224" y="2060848"/>
          <a:ext cx="2376264" cy="15841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881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81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(</a:t>
                      </a:r>
                      <a:r>
                        <a:rPr lang="en-GB" sz="3200" dirty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lang="en-GB" sz="3200" dirty="0"/>
                        <a:t>,</a:t>
                      </a:r>
                      <a:r>
                        <a:rPr lang="en-GB" sz="3200" baseline="0" dirty="0"/>
                        <a:t> </a:t>
                      </a:r>
                      <a:r>
                        <a:rPr lang="en-GB" sz="3200" baseline="0" dirty="0">
                          <a:solidFill>
                            <a:schemeClr val="accent1"/>
                          </a:solidFill>
                        </a:rPr>
                        <a:t>1</a:t>
                      </a:r>
                      <a:r>
                        <a:rPr lang="en-GB" sz="3200" dirty="0"/>
                        <a:t>)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(</a:t>
                      </a:r>
                      <a:r>
                        <a:rPr lang="en-GB" sz="3200" dirty="0">
                          <a:solidFill>
                            <a:srgbClr val="FF0000"/>
                          </a:solidFill>
                        </a:rPr>
                        <a:t>0</a:t>
                      </a:r>
                      <a:r>
                        <a:rPr lang="en-GB" sz="3200" dirty="0"/>
                        <a:t>, </a:t>
                      </a:r>
                      <a:r>
                        <a:rPr lang="en-GB" sz="3200" dirty="0">
                          <a:solidFill>
                            <a:schemeClr val="accent1"/>
                          </a:solidFill>
                        </a:rPr>
                        <a:t>0</a:t>
                      </a:r>
                      <a:r>
                        <a:rPr lang="en-GB" sz="3200" dirty="0"/>
                        <a:t>)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(</a:t>
                      </a:r>
                      <a:r>
                        <a:rPr lang="en-GB" sz="3200" dirty="0">
                          <a:solidFill>
                            <a:srgbClr val="FF0000"/>
                          </a:solidFill>
                        </a:rPr>
                        <a:t>0</a:t>
                      </a:r>
                      <a:r>
                        <a:rPr lang="en-GB" sz="3200" dirty="0"/>
                        <a:t>, </a:t>
                      </a:r>
                      <a:r>
                        <a:rPr lang="en-GB" sz="3200" dirty="0">
                          <a:solidFill>
                            <a:schemeClr val="accent1"/>
                          </a:solidFill>
                        </a:rPr>
                        <a:t>0</a:t>
                      </a:r>
                      <a:r>
                        <a:rPr lang="en-GB" sz="3200" dirty="0"/>
                        <a:t>)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(</a:t>
                      </a:r>
                      <a:r>
                        <a:rPr lang="en-GB" sz="3200" dirty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en-GB" sz="3200" dirty="0"/>
                        <a:t>, </a:t>
                      </a:r>
                      <a:r>
                        <a:rPr lang="en-GB" sz="3200" dirty="0">
                          <a:solidFill>
                            <a:schemeClr val="accent1"/>
                          </a:solidFill>
                        </a:rPr>
                        <a:t>2</a:t>
                      </a:r>
                      <a:r>
                        <a:rPr lang="en-GB" sz="3200" dirty="0"/>
                        <a:t>)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084168" y="2204864"/>
            <a:ext cx="3593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</a:rPr>
              <a:t>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020272" y="1556792"/>
            <a:ext cx="3593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172400" y="1556792"/>
            <a:ext cx="3497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F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084168" y="2996952"/>
            <a:ext cx="3497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</a:rPr>
              <a:t>F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796136" y="2564904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u="sng" dirty="0">
                <a:solidFill>
                  <a:srgbClr val="FF0000"/>
                </a:solidFill>
              </a:rPr>
              <a:t>p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596336" y="1484784"/>
            <a:ext cx="3770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u="sng" dirty="0">
                <a:solidFill>
                  <a:schemeClr val="accent1"/>
                </a:solidFill>
              </a:rPr>
              <a:t>q</a:t>
            </a:r>
          </a:p>
        </p:txBody>
      </p:sp>
      <p:pic>
        <p:nvPicPr>
          <p:cNvPr id="11" name="Picture 10" descr="marci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64088" y="2420888"/>
            <a:ext cx="411480" cy="9067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harli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96336" y="764704"/>
            <a:ext cx="920262" cy="10081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2"/>
                </a:solidFill>
              </a:rPr>
              <a:t>Battle of Sexes: Mixed NE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4997152"/>
          </a:xfrm>
        </p:spPr>
        <p:txBody>
          <a:bodyPr>
            <a:normAutofit fontScale="85000" lnSpcReduction="10000"/>
          </a:bodyPr>
          <a:lstStyle/>
          <a:p>
            <a:r>
              <a:rPr lang="en-GB" dirty="0"/>
              <a:t>Does </a:t>
            </a:r>
            <a:r>
              <a:rPr lang="en-GB" dirty="0" err="1"/>
              <a:t>BoS</a:t>
            </a:r>
            <a:r>
              <a:rPr lang="en-GB" dirty="0"/>
              <a:t> have a NE where </a:t>
            </a:r>
            <a:br>
              <a:rPr lang="en-GB" dirty="0"/>
            </a:br>
            <a:r>
              <a:rPr lang="en-GB" dirty="0"/>
              <a:t>both </a:t>
            </a:r>
            <a:r>
              <a:rPr lang="en-GB" dirty="0">
                <a:solidFill>
                  <a:schemeClr val="accent1"/>
                </a:solidFill>
              </a:rPr>
              <a:t>Charlie</a:t>
            </a:r>
            <a:r>
              <a:rPr lang="en-GB" dirty="0"/>
              <a:t> and </a:t>
            </a:r>
            <a:r>
              <a:rPr lang="en-GB" dirty="0">
                <a:solidFill>
                  <a:srgbClr val="FF0000"/>
                </a:solidFill>
              </a:rPr>
              <a:t>Marcie</a:t>
            </a:r>
            <a:r>
              <a:rPr lang="en-GB" dirty="0"/>
              <a:t> mix?</a:t>
            </a:r>
          </a:p>
          <a:p>
            <a:r>
              <a:rPr lang="en-GB" dirty="0">
                <a:solidFill>
                  <a:schemeClr val="accent1"/>
                </a:solidFill>
                <a:sym typeface="Symbol"/>
              </a:rPr>
              <a:t>Charlie</a:t>
            </a:r>
            <a:r>
              <a:rPr lang="en-GB" dirty="0">
                <a:sym typeface="Symbol"/>
              </a:rPr>
              <a:t>:</a:t>
            </a:r>
          </a:p>
          <a:p>
            <a:pPr lvl="1"/>
            <a:r>
              <a:rPr lang="en-GB" dirty="0">
                <a:solidFill>
                  <a:schemeClr val="accent1"/>
                </a:solidFill>
              </a:rPr>
              <a:t>q(T)  &gt; 0</a:t>
            </a:r>
            <a:r>
              <a:rPr lang="en-GB" dirty="0"/>
              <a:t>, </a:t>
            </a:r>
            <a:r>
              <a:rPr lang="en-GB" dirty="0">
                <a:solidFill>
                  <a:schemeClr val="accent1"/>
                </a:solidFill>
              </a:rPr>
              <a:t>q(F) &gt; 0</a:t>
            </a:r>
            <a:r>
              <a:rPr lang="en-GB" dirty="0"/>
              <a:t> </a:t>
            </a:r>
            <a:r>
              <a:rPr lang="en-GB" dirty="0">
                <a:sym typeface="Symbol"/>
              </a:rPr>
              <a:t> </a:t>
            </a:r>
            <a:br>
              <a:rPr lang="en-GB" dirty="0">
                <a:sym typeface="Symbol"/>
              </a:rPr>
            </a:br>
            <a:r>
              <a:rPr lang="en-GB" dirty="0">
                <a:solidFill>
                  <a:schemeClr val="accent1"/>
                </a:solidFill>
                <a:sym typeface="Symbol"/>
              </a:rPr>
              <a:t>U</a:t>
            </a:r>
            <a:r>
              <a:rPr lang="en-GB" baseline="-25000" dirty="0">
                <a:solidFill>
                  <a:schemeClr val="accent1"/>
                </a:solidFill>
                <a:sym typeface="Symbol"/>
              </a:rPr>
              <a:t>C</a:t>
            </a:r>
            <a:r>
              <a:rPr lang="en-GB" dirty="0">
                <a:solidFill>
                  <a:schemeClr val="accent1"/>
                </a:solidFill>
                <a:sym typeface="Symbol"/>
              </a:rPr>
              <a:t>(</a:t>
            </a:r>
            <a:r>
              <a:rPr lang="en-GB" b="1" u="sng" dirty="0">
                <a:solidFill>
                  <a:srgbClr val="FF0000"/>
                </a:solidFill>
                <a:sym typeface="Symbol"/>
              </a:rPr>
              <a:t>p</a:t>
            </a:r>
            <a:r>
              <a:rPr lang="en-GB" dirty="0">
                <a:solidFill>
                  <a:schemeClr val="accent1"/>
                </a:solidFill>
                <a:sym typeface="Symbol"/>
              </a:rPr>
              <a:t>, T) = U</a:t>
            </a:r>
            <a:r>
              <a:rPr lang="en-GB" baseline="-25000" dirty="0">
                <a:solidFill>
                  <a:schemeClr val="accent1"/>
                </a:solidFill>
                <a:sym typeface="Symbol"/>
              </a:rPr>
              <a:t>C</a:t>
            </a:r>
            <a:r>
              <a:rPr lang="en-GB" dirty="0">
                <a:solidFill>
                  <a:schemeClr val="accent1"/>
                </a:solidFill>
                <a:sym typeface="Symbol"/>
              </a:rPr>
              <a:t>(</a:t>
            </a:r>
            <a:r>
              <a:rPr lang="en-GB" b="1" u="sng" dirty="0">
                <a:solidFill>
                  <a:srgbClr val="FF0000"/>
                </a:solidFill>
                <a:sym typeface="Symbol"/>
              </a:rPr>
              <a:t>p</a:t>
            </a:r>
            <a:r>
              <a:rPr lang="en-GB" dirty="0">
                <a:solidFill>
                  <a:schemeClr val="accent1"/>
                </a:solidFill>
                <a:sym typeface="Symbol"/>
              </a:rPr>
              <a:t>, F)</a:t>
            </a:r>
          </a:p>
          <a:p>
            <a:pPr lvl="1"/>
            <a:r>
              <a:rPr lang="en-GB" dirty="0">
                <a:solidFill>
                  <a:schemeClr val="accent1"/>
                </a:solidFill>
                <a:sym typeface="Symbol"/>
              </a:rPr>
              <a:t>U</a:t>
            </a:r>
            <a:r>
              <a:rPr lang="en-GB" baseline="-25000" dirty="0">
                <a:solidFill>
                  <a:schemeClr val="accent1"/>
                </a:solidFill>
                <a:sym typeface="Symbol"/>
              </a:rPr>
              <a:t>C</a:t>
            </a:r>
            <a:r>
              <a:rPr lang="en-GB" dirty="0">
                <a:solidFill>
                  <a:schemeClr val="accent1"/>
                </a:solidFill>
                <a:sym typeface="Symbol"/>
              </a:rPr>
              <a:t>(</a:t>
            </a:r>
            <a:r>
              <a:rPr lang="en-GB" b="1" u="sng" dirty="0">
                <a:solidFill>
                  <a:srgbClr val="FF0000"/>
                </a:solidFill>
                <a:sym typeface="Symbol"/>
              </a:rPr>
              <a:t>p</a:t>
            </a:r>
            <a:r>
              <a:rPr lang="en-GB" dirty="0">
                <a:solidFill>
                  <a:schemeClr val="accent1"/>
                </a:solidFill>
                <a:sym typeface="Symbol"/>
              </a:rPr>
              <a:t>, T)</a:t>
            </a:r>
            <a:r>
              <a:rPr lang="en-GB" dirty="0">
                <a:sym typeface="Symbol"/>
              </a:rPr>
              <a:t> = </a:t>
            </a:r>
            <a:r>
              <a:rPr lang="en-GB" dirty="0">
                <a:solidFill>
                  <a:srgbClr val="FF0000"/>
                </a:solidFill>
                <a:sym typeface="Symbol"/>
              </a:rPr>
              <a:t>p(T)</a:t>
            </a:r>
            <a:r>
              <a:rPr lang="en-GB" dirty="0">
                <a:sym typeface="Symbol"/>
              </a:rPr>
              <a:t>, </a:t>
            </a:r>
            <a:r>
              <a:rPr lang="en-GB" dirty="0">
                <a:solidFill>
                  <a:schemeClr val="accent1"/>
                </a:solidFill>
                <a:sym typeface="Symbol"/>
              </a:rPr>
              <a:t>U</a:t>
            </a:r>
            <a:r>
              <a:rPr lang="en-GB" baseline="-25000" dirty="0">
                <a:solidFill>
                  <a:schemeClr val="accent1"/>
                </a:solidFill>
                <a:sym typeface="Symbol"/>
              </a:rPr>
              <a:t>C</a:t>
            </a:r>
            <a:r>
              <a:rPr lang="en-GB" dirty="0">
                <a:solidFill>
                  <a:schemeClr val="accent1"/>
                </a:solidFill>
                <a:sym typeface="Symbol"/>
              </a:rPr>
              <a:t>(</a:t>
            </a:r>
            <a:r>
              <a:rPr lang="en-GB" b="1" u="sng" dirty="0">
                <a:solidFill>
                  <a:srgbClr val="FF0000"/>
                </a:solidFill>
                <a:sym typeface="Symbol"/>
              </a:rPr>
              <a:t>p</a:t>
            </a:r>
            <a:r>
              <a:rPr lang="en-GB" dirty="0">
                <a:solidFill>
                  <a:schemeClr val="accent1"/>
                </a:solidFill>
                <a:sym typeface="Symbol"/>
              </a:rPr>
              <a:t>, F)</a:t>
            </a:r>
            <a:r>
              <a:rPr lang="en-GB" dirty="0">
                <a:sym typeface="Symbol"/>
              </a:rPr>
              <a:t> = </a:t>
            </a:r>
            <a:r>
              <a:rPr lang="en-GB" dirty="0">
                <a:solidFill>
                  <a:srgbClr val="FF0000"/>
                </a:solidFill>
                <a:sym typeface="Symbol"/>
              </a:rPr>
              <a:t>2p(F)</a:t>
            </a:r>
          </a:p>
          <a:p>
            <a:pPr lvl="1"/>
            <a:r>
              <a:rPr lang="en-GB" dirty="0">
                <a:solidFill>
                  <a:srgbClr val="FF0000"/>
                </a:solidFill>
                <a:sym typeface="Symbol"/>
              </a:rPr>
              <a:t>p(T) = 2/3</a:t>
            </a:r>
            <a:r>
              <a:rPr lang="en-GB" dirty="0">
                <a:sym typeface="Symbol"/>
              </a:rPr>
              <a:t>, </a:t>
            </a:r>
            <a:r>
              <a:rPr lang="en-GB" dirty="0">
                <a:solidFill>
                  <a:srgbClr val="FF0000"/>
                </a:solidFill>
                <a:sym typeface="Symbol"/>
              </a:rPr>
              <a:t>p(F) = 1/3</a:t>
            </a:r>
          </a:p>
          <a:p>
            <a:r>
              <a:rPr lang="en-GB" dirty="0">
                <a:sym typeface="Symbol"/>
              </a:rPr>
              <a:t>We have shown that if </a:t>
            </a:r>
            <a:r>
              <a:rPr lang="en-GB" dirty="0" err="1">
                <a:sym typeface="Symbol"/>
              </a:rPr>
              <a:t>BoS</a:t>
            </a:r>
            <a:r>
              <a:rPr lang="en-GB" dirty="0">
                <a:sym typeface="Symbol"/>
              </a:rPr>
              <a:t> has a mixed NE, </a:t>
            </a:r>
            <a:br>
              <a:rPr lang="en-GB" dirty="0">
                <a:sym typeface="Symbol"/>
              </a:rPr>
            </a:br>
            <a:r>
              <a:rPr lang="en-GB" dirty="0">
                <a:sym typeface="Symbol"/>
              </a:rPr>
              <a:t>then it is (</a:t>
            </a:r>
            <a:r>
              <a:rPr lang="en-GB" dirty="0">
                <a:solidFill>
                  <a:srgbClr val="FF0000"/>
                </a:solidFill>
                <a:sym typeface="Symbol"/>
              </a:rPr>
              <a:t>(2/3,1/3)</a:t>
            </a:r>
            <a:r>
              <a:rPr lang="en-GB" dirty="0">
                <a:sym typeface="Symbol"/>
              </a:rPr>
              <a:t>, </a:t>
            </a:r>
            <a:r>
              <a:rPr lang="en-GB" dirty="0">
                <a:solidFill>
                  <a:schemeClr val="accent1"/>
                </a:solidFill>
                <a:sym typeface="Symbol"/>
              </a:rPr>
              <a:t>(1/3, 2/3)</a:t>
            </a:r>
            <a:r>
              <a:rPr lang="en-GB" dirty="0">
                <a:sym typeface="Symbol"/>
              </a:rPr>
              <a:t>)</a:t>
            </a:r>
          </a:p>
          <a:p>
            <a:r>
              <a:rPr lang="en-GB" dirty="0">
                <a:sym typeface="Symbol"/>
              </a:rPr>
              <a:t>Remains to check that this is indeed a NE:</a:t>
            </a:r>
          </a:p>
          <a:p>
            <a:pPr lvl="1"/>
            <a:r>
              <a:rPr lang="en-GB" dirty="0">
                <a:solidFill>
                  <a:srgbClr val="FF0000"/>
                </a:solidFill>
                <a:sym typeface="Symbol"/>
              </a:rPr>
              <a:t>U</a:t>
            </a:r>
            <a:r>
              <a:rPr lang="en-GB" baseline="-25000" dirty="0">
                <a:solidFill>
                  <a:srgbClr val="FF0000"/>
                </a:solidFill>
                <a:sym typeface="Symbol"/>
              </a:rPr>
              <a:t>M</a:t>
            </a:r>
            <a:r>
              <a:rPr lang="en-GB" dirty="0">
                <a:solidFill>
                  <a:srgbClr val="FF0000"/>
                </a:solidFill>
                <a:sym typeface="Symbol"/>
              </a:rPr>
              <a:t>(</a:t>
            </a:r>
            <a:r>
              <a:rPr lang="en-GB" b="1" u="sng" dirty="0">
                <a:solidFill>
                  <a:srgbClr val="FF0000"/>
                </a:solidFill>
                <a:sym typeface="Symbol"/>
              </a:rPr>
              <a:t>p</a:t>
            </a:r>
            <a:r>
              <a:rPr lang="en-GB" dirty="0">
                <a:solidFill>
                  <a:srgbClr val="FF0000"/>
                </a:solidFill>
                <a:sym typeface="Symbol"/>
              </a:rPr>
              <a:t>,</a:t>
            </a:r>
            <a:r>
              <a:rPr lang="en-GB" dirty="0">
                <a:sym typeface="Symbol"/>
              </a:rPr>
              <a:t> </a:t>
            </a:r>
            <a:r>
              <a:rPr lang="en-GB" dirty="0">
                <a:solidFill>
                  <a:schemeClr val="accent1"/>
                </a:solidFill>
                <a:sym typeface="Symbol"/>
              </a:rPr>
              <a:t>(1/3, 2/3)</a:t>
            </a:r>
            <a:r>
              <a:rPr lang="en-GB" dirty="0">
                <a:solidFill>
                  <a:srgbClr val="FF0000"/>
                </a:solidFill>
                <a:sym typeface="Symbol"/>
              </a:rPr>
              <a:t>)</a:t>
            </a:r>
            <a:r>
              <a:rPr lang="en-GB" dirty="0">
                <a:sym typeface="Symbol"/>
              </a:rPr>
              <a:t> = </a:t>
            </a:r>
            <a:r>
              <a:rPr lang="en-GB" dirty="0">
                <a:solidFill>
                  <a:srgbClr val="FF0000"/>
                </a:solidFill>
                <a:sym typeface="Symbol"/>
              </a:rPr>
              <a:t>p(T)</a:t>
            </a:r>
            <a:r>
              <a:rPr lang="en-GB" dirty="0">
                <a:sym typeface="Symbol"/>
              </a:rPr>
              <a:t> x </a:t>
            </a:r>
            <a:r>
              <a:rPr lang="en-GB" dirty="0">
                <a:solidFill>
                  <a:schemeClr val="accent1"/>
                </a:solidFill>
                <a:sym typeface="Symbol"/>
              </a:rPr>
              <a:t>1/3</a:t>
            </a:r>
            <a:r>
              <a:rPr lang="en-GB" dirty="0">
                <a:sym typeface="Symbol"/>
              </a:rPr>
              <a:t> x </a:t>
            </a:r>
            <a:r>
              <a:rPr lang="en-GB" dirty="0">
                <a:solidFill>
                  <a:srgbClr val="FF0000"/>
                </a:solidFill>
                <a:sym typeface="Symbol"/>
              </a:rPr>
              <a:t>2</a:t>
            </a:r>
            <a:r>
              <a:rPr lang="en-GB" dirty="0">
                <a:sym typeface="Symbol"/>
              </a:rPr>
              <a:t> + </a:t>
            </a:r>
            <a:r>
              <a:rPr lang="en-GB" dirty="0">
                <a:solidFill>
                  <a:srgbClr val="FF0000"/>
                </a:solidFill>
                <a:sym typeface="Symbol"/>
              </a:rPr>
              <a:t>p(F)</a:t>
            </a:r>
            <a:r>
              <a:rPr lang="en-GB" dirty="0">
                <a:sym typeface="Symbol"/>
              </a:rPr>
              <a:t> x </a:t>
            </a:r>
            <a:r>
              <a:rPr lang="en-GB" dirty="0">
                <a:solidFill>
                  <a:schemeClr val="accent1"/>
                </a:solidFill>
                <a:sym typeface="Symbol"/>
              </a:rPr>
              <a:t>2/3</a:t>
            </a:r>
            <a:r>
              <a:rPr lang="en-GB" dirty="0">
                <a:sym typeface="Symbol"/>
              </a:rPr>
              <a:t> x </a:t>
            </a:r>
            <a:r>
              <a:rPr lang="en-GB" dirty="0">
                <a:solidFill>
                  <a:srgbClr val="FF0000"/>
                </a:solidFill>
                <a:sym typeface="Symbol"/>
              </a:rPr>
              <a:t>1</a:t>
            </a:r>
            <a:r>
              <a:rPr lang="en-GB" dirty="0">
                <a:sym typeface="Symbol"/>
              </a:rPr>
              <a:t> = </a:t>
            </a:r>
            <a:r>
              <a:rPr lang="en-GB" dirty="0">
                <a:solidFill>
                  <a:srgbClr val="FF0000"/>
                </a:solidFill>
                <a:sym typeface="Symbol"/>
              </a:rPr>
              <a:t>2/3</a:t>
            </a:r>
          </a:p>
          <a:p>
            <a:pPr lvl="1"/>
            <a:r>
              <a:rPr lang="en-GB" dirty="0">
                <a:sym typeface="Symbol"/>
              </a:rPr>
              <a:t>independent of </a:t>
            </a:r>
            <a:r>
              <a:rPr lang="en-GB" b="1" u="sng" dirty="0">
                <a:solidFill>
                  <a:srgbClr val="FF0000"/>
                </a:solidFill>
                <a:sym typeface="Symbol"/>
              </a:rPr>
              <a:t>p</a:t>
            </a:r>
            <a:r>
              <a:rPr lang="en-GB" dirty="0">
                <a:sym typeface="Symbol"/>
              </a:rPr>
              <a:t>  Marcie cannot deviate; same for Charlie </a:t>
            </a:r>
          </a:p>
          <a:p>
            <a:pPr lvl="1"/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/>
        </p:nvGraphicFramePr>
        <p:xfrm>
          <a:off x="6588224" y="2060848"/>
          <a:ext cx="2376264" cy="15841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881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81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(</a:t>
                      </a:r>
                      <a:r>
                        <a:rPr lang="en-GB" sz="3200" dirty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lang="en-GB" sz="3200" dirty="0"/>
                        <a:t>,</a:t>
                      </a:r>
                      <a:r>
                        <a:rPr lang="en-GB" sz="3200" baseline="0" dirty="0"/>
                        <a:t> </a:t>
                      </a:r>
                      <a:r>
                        <a:rPr lang="en-GB" sz="3200" baseline="0" dirty="0">
                          <a:solidFill>
                            <a:schemeClr val="accent1"/>
                          </a:solidFill>
                        </a:rPr>
                        <a:t>1</a:t>
                      </a:r>
                      <a:r>
                        <a:rPr lang="en-GB" sz="3200" dirty="0"/>
                        <a:t>)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(</a:t>
                      </a:r>
                      <a:r>
                        <a:rPr lang="en-GB" sz="3200" dirty="0">
                          <a:solidFill>
                            <a:srgbClr val="FF0000"/>
                          </a:solidFill>
                        </a:rPr>
                        <a:t>0</a:t>
                      </a:r>
                      <a:r>
                        <a:rPr lang="en-GB" sz="3200" dirty="0"/>
                        <a:t>, </a:t>
                      </a:r>
                      <a:r>
                        <a:rPr lang="en-GB" sz="3200" dirty="0">
                          <a:solidFill>
                            <a:schemeClr val="accent1"/>
                          </a:solidFill>
                        </a:rPr>
                        <a:t>0</a:t>
                      </a:r>
                      <a:r>
                        <a:rPr lang="en-GB" sz="3200" dirty="0"/>
                        <a:t>)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(</a:t>
                      </a:r>
                      <a:r>
                        <a:rPr lang="en-GB" sz="3200" dirty="0">
                          <a:solidFill>
                            <a:srgbClr val="FF0000"/>
                          </a:solidFill>
                        </a:rPr>
                        <a:t>0</a:t>
                      </a:r>
                      <a:r>
                        <a:rPr lang="en-GB" sz="3200" dirty="0"/>
                        <a:t>, </a:t>
                      </a:r>
                      <a:r>
                        <a:rPr lang="en-GB" sz="3200" dirty="0">
                          <a:solidFill>
                            <a:schemeClr val="accent1"/>
                          </a:solidFill>
                        </a:rPr>
                        <a:t>0</a:t>
                      </a:r>
                      <a:r>
                        <a:rPr lang="en-GB" sz="3200" dirty="0"/>
                        <a:t>)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(</a:t>
                      </a:r>
                      <a:r>
                        <a:rPr lang="en-GB" sz="3200" dirty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en-GB" sz="3200" dirty="0"/>
                        <a:t>, </a:t>
                      </a:r>
                      <a:r>
                        <a:rPr lang="en-GB" sz="3200" dirty="0">
                          <a:solidFill>
                            <a:schemeClr val="accent1"/>
                          </a:solidFill>
                        </a:rPr>
                        <a:t>2</a:t>
                      </a:r>
                      <a:r>
                        <a:rPr lang="en-GB" sz="3200" dirty="0"/>
                        <a:t>)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084168" y="2204864"/>
            <a:ext cx="3593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</a:rPr>
              <a:t>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020272" y="1556792"/>
            <a:ext cx="3593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172400" y="1556792"/>
            <a:ext cx="3497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F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084168" y="2996952"/>
            <a:ext cx="3497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</a:rPr>
              <a:t>F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796136" y="2564904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u="sng" dirty="0">
                <a:solidFill>
                  <a:srgbClr val="FF0000"/>
                </a:solidFill>
              </a:rPr>
              <a:t>p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596336" y="1484784"/>
            <a:ext cx="3770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u="sng" dirty="0">
                <a:solidFill>
                  <a:schemeClr val="accent1"/>
                </a:solidFill>
              </a:rPr>
              <a:t>q</a:t>
            </a:r>
          </a:p>
        </p:txBody>
      </p:sp>
      <p:pic>
        <p:nvPicPr>
          <p:cNvPr id="11" name="Picture 10" descr="marci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64088" y="2420888"/>
            <a:ext cx="411480" cy="9067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415D59-21DD-4167-9049-FABE687540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chemeClr val="tx2"/>
                </a:solidFill>
              </a:rPr>
              <a:t>Existence of NE</a:t>
            </a:r>
            <a:endParaRPr lang="zh-CN" alt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764F6D-D81A-4E0B-BB54-FEC972C128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1" dirty="0"/>
              <a:t>Theorem</a:t>
            </a:r>
            <a:r>
              <a:rPr lang="en-US" altLang="zh-CN" dirty="0"/>
              <a:t> </a:t>
            </a:r>
            <a:r>
              <a:rPr lang="en-US" altLang="zh-CN" b="1" dirty="0"/>
              <a:t>[Nash’51]. </a:t>
            </a:r>
            <a:r>
              <a:rPr lang="en-US" altLang="zh-CN" dirty="0"/>
              <a:t>Any game with finite set of agents and finite set of actions has at least one Nash equilibrium.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6124999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F48C5B-6EFF-4154-8A5E-3A7D7D5519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>
                <a:solidFill>
                  <a:schemeClr val="tx2"/>
                </a:solidFill>
              </a:rPr>
              <a:t>Tragedy of the Commons</a:t>
            </a:r>
            <a:r>
              <a:rPr lang="en-US" altLang="zh-CN" dirty="0"/>
              <a:t> [Lloyd’1833]</a:t>
            </a:r>
            <a:endParaRPr lang="zh-CN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FC05FF3-D012-4384-91B6-4654EA67B03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507288" cy="4525963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altLang="zh-CN" i="1" dirty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altLang="zh-CN" dirty="0"/>
                  <a:t> agents want to send messages through a channel with bandwidth </a:t>
                </a:r>
                <a:r>
                  <a:rPr lang="en-US" altLang="zh-CN" dirty="0">
                    <a:solidFill>
                      <a:schemeClr val="tx2"/>
                    </a:solidFill>
                  </a:rPr>
                  <a:t>1</a:t>
                </a:r>
              </a:p>
              <a:p>
                <a:r>
                  <a:rPr lang="en-US" altLang="zh-CN" dirty="0"/>
                  <a:t>Each agent can send a message of size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zh-CN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endParaRPr lang="en-US" altLang="zh-CN" dirty="0"/>
              </a:p>
              <a:p>
                <a:r>
                  <a:rPr lang="en-US" altLang="zh-CN" dirty="0"/>
                  <a:t>If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sSub>
                          <m:sSub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nary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&gt;1</m:t>
                    </m:r>
                  </m:oMath>
                </a14:m>
                <a:r>
                  <a:rPr lang="en-US" altLang="zh-CN" dirty="0"/>
                  <a:t>, each agent receives utility </a:t>
                </a:r>
                <a:r>
                  <a:rPr lang="en-US" altLang="zh-CN" dirty="0">
                    <a:solidFill>
                      <a:schemeClr val="tx2"/>
                    </a:solidFill>
                  </a:rPr>
                  <a:t>0</a:t>
                </a:r>
              </a:p>
              <a:p>
                <a:r>
                  <a:rPr lang="en-US" altLang="zh-CN" dirty="0" err="1"/>
                  <a:t>O.w</a:t>
                </a:r>
                <a:r>
                  <a:rPr lang="en-US" altLang="zh-CN" dirty="0"/>
                  <a:t>., each agent receives utility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zh-CN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zh-CN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(1−</m:t>
                    </m:r>
                    <m:nary>
                      <m:naryPr>
                        <m:chr m:val="∑"/>
                        <m:ctrlPr>
                          <a:rPr lang="en-US" altLang="zh-CN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altLang="zh-CN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altLang="zh-CN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altLang="zh-CN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sSub>
                          <m:sSubPr>
                            <m:ctrlPr>
                              <a:rPr lang="en-US" altLang="zh-CN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zh-CN" b="0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e>
                    </m:nary>
                    <m:r>
                      <a:rPr lang="en-US" altLang="zh-CN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zh-CN" dirty="0"/>
              </a:p>
              <a:p>
                <a:r>
                  <a:rPr lang="en-US" altLang="zh-CN" dirty="0"/>
                  <a:t>What is the Nash Equilibrium?</a:t>
                </a:r>
                <a:endParaRPr lang="zh-CN" alt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FC05FF3-D012-4384-91B6-4654EA67B03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507288" cy="4525963"/>
              </a:xfrm>
              <a:blipFill>
                <a:blip r:embed="rId3"/>
                <a:stretch>
                  <a:fillRect l="-1648" t="-161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4310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F48C5B-6EFF-4154-8A5E-3A7D7D5519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>
                <a:solidFill>
                  <a:schemeClr val="tx2"/>
                </a:solidFill>
              </a:rPr>
              <a:t>Tragedy of the Commons</a:t>
            </a:r>
            <a:r>
              <a:rPr lang="en-US" altLang="zh-CN" dirty="0"/>
              <a:t> [Lloyd’1833]</a:t>
            </a:r>
            <a:endParaRPr lang="zh-CN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FC05FF3-D012-4384-91B6-4654EA67B03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507288" cy="4983162"/>
              </a:xfrm>
            </p:spPr>
            <p:txBody>
              <a:bodyPr/>
              <a:lstStyle/>
              <a:p>
                <a:r>
                  <a:rPr lang="en-US" altLang="zh-CN" dirty="0"/>
                  <a:t>Consider an arbitrary agent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endParaRPr lang="en-US" altLang="zh-CN" dirty="0"/>
              </a:p>
              <a:p>
                <a:r>
                  <a:rPr lang="en-US" altLang="zh-CN" dirty="0"/>
                  <a:t>Fix the strategy of the remaining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zh-CN" altLang="en-US" dirty="0"/>
                  <a:t> </a:t>
                </a:r>
                <a:r>
                  <a:rPr lang="en-US" altLang="zh-CN" dirty="0"/>
                  <a:t>agents and let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zh-CN" altLang="en-US" dirty="0"/>
                  <a:t> </a:t>
                </a:r>
                <a:r>
                  <a:rPr lang="en-US" altLang="zh-CN" dirty="0"/>
                  <a:t>be the total message size.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d>
                      <m:d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altLang="zh-CN" dirty="0"/>
                  <a:t>, maximized 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num>
                      <m:den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altLang="zh-CN" dirty="0"/>
              </a:p>
              <a:p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⟹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=⋯=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den>
                    </m:f>
                  </m:oMath>
                </a14:m>
                <a:r>
                  <a:rPr lang="en-US" altLang="zh-CN" dirty="0"/>
                  <a:t> (Nash Equilibrium)</a:t>
                </a:r>
              </a:p>
              <a:p>
                <a:r>
                  <a:rPr lang="en-US" altLang="zh-CN" dirty="0"/>
                  <a:t>Social Welfare: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×</m:t>
                    </m:r>
                    <m:f>
                      <m:f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+1</m:t>
                                </m:r>
                              </m:e>
                            </m:d>
                          </m:e>
                          <m:sup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≈</m:t>
                    </m:r>
                    <m:f>
                      <m:f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</m:oMath>
                </a14:m>
                <a:endParaRPr lang="en-US" altLang="zh-CN" dirty="0"/>
              </a:p>
              <a:p>
                <a:pPr marL="0" indent="0">
                  <a:buNone/>
                </a:pPr>
                <a:endParaRPr lang="en-US" altLang="zh-CN" dirty="0"/>
              </a:p>
              <a:p>
                <a:endParaRPr lang="en-US" altLang="zh-CN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FC05FF3-D012-4384-91B6-4654EA67B03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507288" cy="4983162"/>
              </a:xfrm>
              <a:blipFill>
                <a:blip r:embed="rId3"/>
                <a:stretch>
                  <a:fillRect l="-1648" t="-146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45314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2"/>
                </a:solidFill>
              </a:rPr>
              <a:t>Example: Prisoner’s Dilemma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140968"/>
            <a:ext cx="8229600" cy="3463242"/>
          </a:xfrm>
        </p:spPr>
        <p:txBody>
          <a:bodyPr wrap="square">
            <a:normAutofit fontScale="85000" lnSpcReduction="20000"/>
          </a:bodyPr>
          <a:lstStyle/>
          <a:p>
            <a:r>
              <a:rPr lang="en-GB" dirty="0"/>
              <a:t>Two agents committed a crime. </a:t>
            </a:r>
          </a:p>
          <a:p>
            <a:r>
              <a:rPr lang="en-GB" dirty="0"/>
              <a:t>Court does not have enough evidence to convict them of the crime, but can convict them of a minor offence </a:t>
            </a:r>
            <a:br>
              <a:rPr lang="en-GB" dirty="0"/>
            </a:br>
            <a:r>
              <a:rPr lang="en-GB" dirty="0"/>
              <a:t>(</a:t>
            </a:r>
            <a:r>
              <a:rPr lang="en-GB" dirty="0">
                <a:solidFill>
                  <a:srgbClr val="FF0000"/>
                </a:solidFill>
              </a:rPr>
              <a:t>1</a:t>
            </a:r>
            <a:r>
              <a:rPr lang="en-GB" dirty="0"/>
              <a:t> year in prison each)</a:t>
            </a:r>
          </a:p>
          <a:p>
            <a:r>
              <a:rPr lang="en-GB" dirty="0"/>
              <a:t>If one suspect confesses (acts as an informer), he walks free, and the other suspect gets </a:t>
            </a:r>
            <a:r>
              <a:rPr lang="en-GB" dirty="0">
                <a:solidFill>
                  <a:srgbClr val="FF0000"/>
                </a:solidFill>
              </a:rPr>
              <a:t>4</a:t>
            </a:r>
            <a:r>
              <a:rPr lang="en-GB" dirty="0"/>
              <a:t> years</a:t>
            </a:r>
          </a:p>
          <a:p>
            <a:r>
              <a:rPr lang="en-GB" dirty="0"/>
              <a:t>If both confess, each gets </a:t>
            </a:r>
            <a:r>
              <a:rPr lang="en-GB" dirty="0">
                <a:solidFill>
                  <a:srgbClr val="FF0000"/>
                </a:solidFill>
              </a:rPr>
              <a:t>3</a:t>
            </a:r>
            <a:r>
              <a:rPr lang="en-GB" dirty="0"/>
              <a:t> years</a:t>
            </a:r>
          </a:p>
          <a:p>
            <a:r>
              <a:rPr lang="en-GB" dirty="0"/>
              <a:t>Agents have no way of </a:t>
            </a:r>
            <a:r>
              <a:rPr lang="en-GB" dirty="0">
                <a:solidFill>
                  <a:schemeClr val="accent1"/>
                </a:solidFill>
              </a:rPr>
              <a:t>communicating </a:t>
            </a:r>
            <a:r>
              <a:rPr lang="en-GB" dirty="0"/>
              <a:t>or making </a:t>
            </a:r>
            <a:r>
              <a:rPr lang="en-GB" dirty="0">
                <a:solidFill>
                  <a:schemeClr val="accent1"/>
                </a:solidFill>
              </a:rPr>
              <a:t>binding agreements</a:t>
            </a:r>
            <a:endParaRPr lang="en-US" dirty="0">
              <a:solidFill>
                <a:schemeClr val="accent1"/>
              </a:solidFill>
            </a:endParaRPr>
          </a:p>
        </p:txBody>
      </p:sp>
      <p:pic>
        <p:nvPicPr>
          <p:cNvPr id="4" name="Picture 3" descr="prison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87624" y="1340768"/>
            <a:ext cx="2111896" cy="1673678"/>
          </a:xfrm>
          <a:prstGeom prst="rect">
            <a:avLst/>
          </a:prstGeom>
        </p:spPr>
      </p:pic>
      <p:pic>
        <p:nvPicPr>
          <p:cNvPr id="5" name="Picture 4" descr="prison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80112" y="1340768"/>
            <a:ext cx="2111896" cy="1673678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4283968" y="1340768"/>
            <a:ext cx="288032" cy="1656184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F48C5B-6EFF-4154-8A5E-3A7D7D5519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>
                <a:solidFill>
                  <a:schemeClr val="tx2"/>
                </a:solidFill>
              </a:rPr>
              <a:t>Tragedy of the Commons</a:t>
            </a:r>
            <a:r>
              <a:rPr lang="en-US" altLang="zh-CN" dirty="0"/>
              <a:t> [Lloyd’1833]</a:t>
            </a:r>
            <a:endParaRPr lang="zh-CN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FC05FF3-D012-4384-91B6-4654EA67B03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507288" cy="4983162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=⋯=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den>
                    </m:f>
                  </m:oMath>
                </a14:m>
                <a:r>
                  <a:rPr lang="en-US" altLang="zh-CN" dirty="0"/>
                  <a:t> (Nash Equilibrium)</a:t>
                </a:r>
              </a:p>
              <a:p>
                <a:r>
                  <a:rPr lang="en-US" altLang="zh-CN" dirty="0"/>
                  <a:t>Social Welfare: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×</m:t>
                    </m:r>
                    <m:f>
                      <m:f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+1</m:t>
                                </m:r>
                              </m:e>
                            </m:d>
                          </m:e>
                          <m:sup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≈</m:t>
                    </m:r>
                    <m:f>
                      <m:f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</m:oMath>
                </a14:m>
                <a:endParaRPr lang="en-US" altLang="zh-CN" dirty="0"/>
              </a:p>
              <a:p>
                <a:r>
                  <a:rPr lang="en-US" altLang="zh-CN" dirty="0"/>
                  <a:t>What 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zh-CN" i="1">
                        <a:latin typeface="Cambria Math" panose="02040503050406030204" pitchFamily="18" charset="0"/>
                      </a:rPr>
                      <m:t>=⋯=</m:t>
                    </m:r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altLang="zh-CN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</m:oMath>
                </a14:m>
                <a:r>
                  <a:rPr lang="en-US" altLang="zh-CN" dirty="0"/>
                  <a:t>?</a:t>
                </a:r>
              </a:p>
              <a:p>
                <a:r>
                  <a:rPr lang="en-US" altLang="zh-CN" dirty="0"/>
                  <a:t>Social Welfare: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×</m:t>
                    </m:r>
                    <m:f>
                      <m:f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  <m:d>
                      <m:d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1−</m:t>
                        </m:r>
                        <m:f>
                          <m:f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num>
                          <m:den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</m:e>
                    </m:d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US" altLang="zh-CN" dirty="0"/>
              </a:p>
              <a:p>
                <a:r>
                  <a:rPr lang="en-US" altLang="zh-CN" dirty="0"/>
                  <a:t>A much better solution!</a:t>
                </a:r>
              </a:p>
              <a:p>
                <a:endParaRPr lang="en-US" altLang="zh-CN" dirty="0"/>
              </a:p>
              <a:p>
                <a:pPr marL="0" indent="0">
                  <a:buNone/>
                </a:pPr>
                <a:endParaRPr lang="en-US" altLang="zh-CN" dirty="0"/>
              </a:p>
              <a:p>
                <a:endParaRPr lang="en-US" altLang="zh-CN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FC05FF3-D012-4384-91B6-4654EA67B03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507288" cy="4983162"/>
              </a:xfrm>
              <a:blipFill>
                <a:blip r:embed="rId3"/>
                <a:stretch>
                  <a:fillRect l="-164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26842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F12FD0-A117-4F20-98FC-7D1E5293B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chemeClr val="tx2"/>
                </a:solidFill>
              </a:rPr>
              <a:t>Price of Anarchy/Stability</a:t>
            </a:r>
            <a:endParaRPr lang="zh-CN" altLang="en-US" dirty="0">
              <a:solidFill>
                <a:schemeClr val="tx2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72ED6BC-E0A7-49E1-AE0E-D7FB879B41B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CN" dirty="0">
                    <a:solidFill>
                      <a:schemeClr val="tx2"/>
                    </a:solidFill>
                  </a:rPr>
                  <a:t>Price of Anarchy (</a:t>
                </a:r>
                <a:r>
                  <a:rPr lang="en-US" altLang="zh-CN" dirty="0" err="1">
                    <a:solidFill>
                      <a:schemeClr val="tx2"/>
                    </a:solidFill>
                  </a:rPr>
                  <a:t>PoA</a:t>
                </a:r>
                <a:r>
                  <a:rPr lang="en-US" altLang="zh-CN" dirty="0">
                    <a:solidFill>
                      <a:schemeClr val="tx2"/>
                    </a:solidFill>
                  </a:rPr>
                  <a:t>)</a:t>
                </a:r>
                <a:r>
                  <a:rPr lang="en-US" altLang="zh-CN" dirty="0"/>
                  <a:t>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CN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Optimal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Social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Welfare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Social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Welfare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Of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The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altLang="zh-CN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Best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NE</m:t>
                          </m:r>
                        </m:den>
                      </m:f>
                    </m:oMath>
                  </m:oMathPara>
                </a14:m>
                <a:endParaRPr lang="en-US" altLang="zh-CN" dirty="0"/>
              </a:p>
              <a:p>
                <a:endParaRPr lang="en-US" altLang="zh-CN" dirty="0">
                  <a:solidFill>
                    <a:schemeClr val="tx2"/>
                  </a:solidFill>
                </a:endParaRPr>
              </a:p>
              <a:p>
                <a:r>
                  <a:rPr lang="en-US" altLang="zh-CN" dirty="0">
                    <a:solidFill>
                      <a:schemeClr val="tx2"/>
                    </a:solidFill>
                  </a:rPr>
                  <a:t>Price of Stability (</a:t>
                </a:r>
                <a:r>
                  <a:rPr lang="en-US" altLang="zh-CN" dirty="0" err="1">
                    <a:solidFill>
                      <a:schemeClr val="tx2"/>
                    </a:solidFill>
                  </a:rPr>
                  <a:t>PoS</a:t>
                </a:r>
                <a:r>
                  <a:rPr lang="en-US" altLang="zh-CN" dirty="0">
                    <a:solidFill>
                      <a:schemeClr val="tx2"/>
                    </a:solidFill>
                  </a:rPr>
                  <a:t>)</a:t>
                </a:r>
                <a:r>
                  <a:rPr lang="en-US" altLang="zh-CN" dirty="0"/>
                  <a:t>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CN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altLang="zh-CN" i="1">
                              <a:latin typeface="Cambria Math" panose="02040503050406030204" pitchFamily="18" charset="0"/>
                            </a:rPr>
                            <m:t>Optimal</m:t>
                          </m:r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altLang="zh-CN" i="1">
                              <a:latin typeface="Cambria Math" panose="02040503050406030204" pitchFamily="18" charset="0"/>
                            </a:rPr>
                            <m:t>Social</m:t>
                          </m:r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altLang="zh-CN" i="1">
                              <a:latin typeface="Cambria Math" panose="02040503050406030204" pitchFamily="18" charset="0"/>
                            </a:rPr>
                            <m:t>Welfare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altLang="zh-CN" i="1">
                              <a:latin typeface="Cambria Math" panose="02040503050406030204" pitchFamily="18" charset="0"/>
                            </a:rPr>
                            <m:t>Social</m:t>
                          </m:r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altLang="zh-CN" i="1">
                              <a:latin typeface="Cambria Math" panose="02040503050406030204" pitchFamily="18" charset="0"/>
                            </a:rPr>
                            <m:t>Welfare</m:t>
                          </m:r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altLang="zh-CN" i="1">
                              <a:latin typeface="Cambria Math" panose="02040503050406030204" pitchFamily="18" charset="0"/>
                            </a:rPr>
                            <m:t>Of</m:t>
                          </m:r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altLang="zh-CN" i="1">
                              <a:latin typeface="Cambria Math" panose="02040503050406030204" pitchFamily="18" charset="0"/>
                            </a:rPr>
                            <m:t>The</m:t>
                          </m:r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altLang="zh-CN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Worst</m:t>
                          </m:r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altLang="zh-CN" i="1">
                              <a:latin typeface="Cambria Math" panose="02040503050406030204" pitchFamily="18" charset="0"/>
                            </a:rPr>
                            <m:t>NE</m:t>
                          </m:r>
                        </m:den>
                      </m:f>
                    </m:oMath>
                  </m:oMathPara>
                </a14:m>
                <a:endParaRPr lang="en-US" altLang="zh-CN" dirty="0"/>
              </a:p>
              <a:p>
                <a:pPr marL="0" indent="0">
                  <a:buNone/>
                </a:pPr>
                <a:endParaRPr lang="zh-CN" alt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72ED6BC-E0A7-49E1-AE0E-D7FB879B41B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704" t="-175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2047959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2"/>
                </a:solidFill>
              </a:rPr>
              <a:t>Dominant Strategy (Review)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628800"/>
            <a:ext cx="8568952" cy="4968552"/>
          </a:xfrm>
        </p:spPr>
        <p:txBody>
          <a:bodyPr>
            <a:normAutofit/>
          </a:bodyPr>
          <a:lstStyle/>
          <a:p>
            <a:r>
              <a:rPr lang="en-GB" u="sng" dirty="0"/>
              <a:t>Definition</a:t>
            </a:r>
            <a:r>
              <a:rPr lang="en-GB" dirty="0"/>
              <a:t>: a strategy </a:t>
            </a:r>
            <a:r>
              <a:rPr lang="en-GB" dirty="0">
                <a:solidFill>
                  <a:srgbClr val="FF0000"/>
                </a:solidFill>
              </a:rPr>
              <a:t>a</a:t>
            </a:r>
            <a:r>
              <a:rPr lang="en-GB" dirty="0"/>
              <a:t> of player </a:t>
            </a:r>
            <a:r>
              <a:rPr lang="en-GB" dirty="0">
                <a:solidFill>
                  <a:srgbClr val="FF0000"/>
                </a:solidFill>
              </a:rPr>
              <a:t>i</a:t>
            </a:r>
            <a:r>
              <a:rPr lang="en-GB" dirty="0"/>
              <a:t> is said to be </a:t>
            </a:r>
            <a:br>
              <a:rPr lang="en-GB" dirty="0"/>
            </a:br>
            <a:r>
              <a:rPr lang="en-GB" dirty="0"/>
              <a:t>a </a:t>
            </a:r>
            <a:r>
              <a:rPr lang="en-GB" dirty="0">
                <a:solidFill>
                  <a:schemeClr val="accent1"/>
                </a:solidFill>
              </a:rPr>
              <a:t>dominant strategy</a:t>
            </a:r>
            <a:r>
              <a:rPr lang="en-GB" dirty="0"/>
              <a:t> of player </a:t>
            </a:r>
            <a:r>
              <a:rPr lang="en-GB" dirty="0">
                <a:solidFill>
                  <a:srgbClr val="FF0000"/>
                </a:solidFill>
              </a:rPr>
              <a:t>i</a:t>
            </a:r>
            <a:r>
              <a:rPr lang="en-GB" dirty="0"/>
              <a:t> if</a:t>
            </a:r>
            <a:br>
              <a:rPr lang="en-GB" dirty="0"/>
            </a:br>
            <a:r>
              <a:rPr lang="en-GB" dirty="0"/>
              <a:t>          </a:t>
            </a:r>
            <a:r>
              <a:rPr lang="en-GB" dirty="0" err="1">
                <a:solidFill>
                  <a:srgbClr val="FF0000"/>
                </a:solidFill>
              </a:rPr>
              <a:t>u</a:t>
            </a:r>
            <a:r>
              <a:rPr lang="en-GB" baseline="-25000" dirty="0" err="1">
                <a:solidFill>
                  <a:srgbClr val="FF0000"/>
                </a:solidFill>
              </a:rPr>
              <a:t>i</a:t>
            </a:r>
            <a:r>
              <a:rPr lang="en-GB" baseline="-25000" dirty="0">
                <a:solidFill>
                  <a:srgbClr val="FF0000"/>
                </a:solidFill>
              </a:rPr>
              <a:t> </a:t>
            </a:r>
            <a:r>
              <a:rPr lang="en-GB" dirty="0">
                <a:solidFill>
                  <a:schemeClr val="accent1"/>
                </a:solidFill>
              </a:rPr>
              <a:t>(a</a:t>
            </a:r>
            <a:r>
              <a:rPr lang="en-GB" baseline="-25000" dirty="0">
                <a:solidFill>
                  <a:schemeClr val="accent1"/>
                </a:solidFill>
              </a:rPr>
              <a:t>1</a:t>
            </a:r>
            <a:r>
              <a:rPr lang="en-GB" dirty="0">
                <a:solidFill>
                  <a:schemeClr val="accent1"/>
                </a:solidFill>
              </a:rPr>
              <a:t>, ..., a</a:t>
            </a:r>
            <a:r>
              <a:rPr lang="en-GB" baseline="-25000" dirty="0">
                <a:solidFill>
                  <a:schemeClr val="accent1"/>
                </a:solidFill>
              </a:rPr>
              <a:t>i-1</a:t>
            </a:r>
            <a:r>
              <a:rPr lang="en-GB" dirty="0">
                <a:solidFill>
                  <a:schemeClr val="accent1"/>
                </a:solidFill>
              </a:rPr>
              <a:t>, </a:t>
            </a:r>
            <a:r>
              <a:rPr lang="en-GB" dirty="0">
                <a:solidFill>
                  <a:srgbClr val="FF0000"/>
                </a:solidFill>
              </a:rPr>
              <a:t>a</a:t>
            </a:r>
            <a:r>
              <a:rPr lang="en-GB" dirty="0">
                <a:solidFill>
                  <a:schemeClr val="accent1"/>
                </a:solidFill>
              </a:rPr>
              <a:t>, a</a:t>
            </a:r>
            <a:r>
              <a:rPr lang="en-GB" baseline="-25000" dirty="0">
                <a:solidFill>
                  <a:schemeClr val="accent1"/>
                </a:solidFill>
              </a:rPr>
              <a:t>i+1</a:t>
            </a:r>
            <a:r>
              <a:rPr lang="en-GB" dirty="0">
                <a:solidFill>
                  <a:schemeClr val="accent1"/>
                </a:solidFill>
              </a:rPr>
              <a:t>,  .., a</a:t>
            </a:r>
            <a:r>
              <a:rPr lang="en-GB" baseline="-25000" dirty="0">
                <a:solidFill>
                  <a:schemeClr val="accent1"/>
                </a:solidFill>
              </a:rPr>
              <a:t>n</a:t>
            </a:r>
            <a:r>
              <a:rPr lang="en-GB" dirty="0">
                <a:solidFill>
                  <a:schemeClr val="accent1"/>
                </a:solidFill>
              </a:rPr>
              <a:t>) ≥ </a:t>
            </a:r>
            <a:br>
              <a:rPr lang="en-GB" dirty="0">
                <a:solidFill>
                  <a:schemeClr val="accent1"/>
                </a:solidFill>
              </a:rPr>
            </a:br>
            <a:r>
              <a:rPr lang="en-GB" dirty="0">
                <a:solidFill>
                  <a:schemeClr val="accent1"/>
                </a:solidFill>
              </a:rPr>
              <a:t>                       </a:t>
            </a:r>
            <a:r>
              <a:rPr lang="en-GB" dirty="0" err="1">
                <a:solidFill>
                  <a:srgbClr val="FF0000"/>
                </a:solidFill>
              </a:rPr>
              <a:t>u</a:t>
            </a:r>
            <a:r>
              <a:rPr lang="en-GB" baseline="-25000" dirty="0" err="1">
                <a:solidFill>
                  <a:srgbClr val="FF0000"/>
                </a:solidFill>
              </a:rPr>
              <a:t>i</a:t>
            </a:r>
            <a:r>
              <a:rPr lang="en-GB" baseline="-25000" dirty="0">
                <a:solidFill>
                  <a:schemeClr val="accent1"/>
                </a:solidFill>
              </a:rPr>
              <a:t> </a:t>
            </a:r>
            <a:r>
              <a:rPr lang="en-GB" dirty="0">
                <a:solidFill>
                  <a:schemeClr val="accent1"/>
                </a:solidFill>
              </a:rPr>
              <a:t>(a</a:t>
            </a:r>
            <a:r>
              <a:rPr lang="en-GB" baseline="-25000" dirty="0">
                <a:solidFill>
                  <a:schemeClr val="accent1"/>
                </a:solidFill>
              </a:rPr>
              <a:t>1</a:t>
            </a:r>
            <a:r>
              <a:rPr lang="en-GB" dirty="0">
                <a:solidFill>
                  <a:schemeClr val="accent1"/>
                </a:solidFill>
              </a:rPr>
              <a:t>, ..., a</a:t>
            </a:r>
            <a:r>
              <a:rPr lang="en-GB" baseline="-25000" dirty="0">
                <a:solidFill>
                  <a:schemeClr val="accent1"/>
                </a:solidFill>
              </a:rPr>
              <a:t>i-1</a:t>
            </a:r>
            <a:r>
              <a:rPr lang="en-GB" dirty="0">
                <a:solidFill>
                  <a:schemeClr val="accent1"/>
                </a:solidFill>
              </a:rPr>
              <a:t>, </a:t>
            </a:r>
            <a:r>
              <a:rPr lang="en-GB" dirty="0">
                <a:solidFill>
                  <a:srgbClr val="FF0000"/>
                </a:solidFill>
              </a:rPr>
              <a:t>a’</a:t>
            </a:r>
            <a:r>
              <a:rPr lang="en-GB" dirty="0">
                <a:solidFill>
                  <a:schemeClr val="accent1"/>
                </a:solidFill>
              </a:rPr>
              <a:t>, a</a:t>
            </a:r>
            <a:r>
              <a:rPr lang="en-GB" baseline="-25000" dirty="0">
                <a:solidFill>
                  <a:schemeClr val="accent1"/>
                </a:solidFill>
              </a:rPr>
              <a:t>i+1</a:t>
            </a:r>
            <a:r>
              <a:rPr lang="en-GB" dirty="0">
                <a:solidFill>
                  <a:schemeClr val="accent1"/>
                </a:solidFill>
              </a:rPr>
              <a:t>, ..., a</a:t>
            </a:r>
            <a:r>
              <a:rPr lang="en-GB" baseline="-25000" dirty="0">
                <a:solidFill>
                  <a:schemeClr val="accent1"/>
                </a:solidFill>
              </a:rPr>
              <a:t>n</a:t>
            </a:r>
            <a:r>
              <a:rPr lang="en-GB" dirty="0">
                <a:solidFill>
                  <a:schemeClr val="accent1"/>
                </a:solidFill>
              </a:rPr>
              <a:t>)</a:t>
            </a:r>
            <a:br>
              <a:rPr lang="en-GB" dirty="0">
                <a:solidFill>
                  <a:schemeClr val="accent1"/>
                </a:solidFill>
              </a:rPr>
            </a:br>
            <a:r>
              <a:rPr lang="en-GB" dirty="0"/>
              <a:t>for any </a:t>
            </a:r>
            <a:r>
              <a:rPr lang="en-GB" dirty="0">
                <a:solidFill>
                  <a:srgbClr val="FF0000"/>
                </a:solidFill>
              </a:rPr>
              <a:t>a’ </a:t>
            </a:r>
            <a:r>
              <a:rPr lang="en-GB" dirty="0">
                <a:solidFill>
                  <a:srgbClr val="FF0000"/>
                </a:solidFill>
                <a:sym typeface="Symbol"/>
              </a:rPr>
              <a:t> A</a:t>
            </a:r>
            <a:r>
              <a:rPr lang="en-GB" baseline="-25000" dirty="0">
                <a:solidFill>
                  <a:srgbClr val="FF0000"/>
                </a:solidFill>
                <a:sym typeface="Symbol"/>
              </a:rPr>
              <a:t>i</a:t>
            </a:r>
            <a:r>
              <a:rPr lang="en-GB" dirty="0">
                <a:sym typeface="Symbol"/>
              </a:rPr>
              <a:t> and any strategies</a:t>
            </a:r>
            <a:br>
              <a:rPr lang="en-GB" dirty="0">
                <a:sym typeface="Symbol"/>
              </a:rPr>
            </a:b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>
                <a:solidFill>
                  <a:schemeClr val="accent1"/>
                </a:solidFill>
              </a:rPr>
              <a:t>a</a:t>
            </a:r>
            <a:r>
              <a:rPr lang="en-GB" baseline="-25000" dirty="0">
                <a:solidFill>
                  <a:schemeClr val="accent1"/>
                </a:solidFill>
              </a:rPr>
              <a:t>1</a:t>
            </a:r>
            <a:r>
              <a:rPr lang="en-GB" dirty="0">
                <a:solidFill>
                  <a:schemeClr val="accent1"/>
                </a:solidFill>
              </a:rPr>
              <a:t>, ..., a</a:t>
            </a:r>
            <a:r>
              <a:rPr lang="en-GB" baseline="-25000" dirty="0">
                <a:solidFill>
                  <a:schemeClr val="accent1"/>
                </a:solidFill>
              </a:rPr>
              <a:t>i-1</a:t>
            </a:r>
            <a:r>
              <a:rPr lang="en-GB" dirty="0">
                <a:solidFill>
                  <a:schemeClr val="accent1"/>
                </a:solidFill>
              </a:rPr>
              <a:t>, a</a:t>
            </a:r>
            <a:r>
              <a:rPr lang="en-GB" baseline="-25000" dirty="0">
                <a:solidFill>
                  <a:schemeClr val="accent1"/>
                </a:solidFill>
              </a:rPr>
              <a:t>i+1</a:t>
            </a:r>
            <a:r>
              <a:rPr lang="en-GB" dirty="0">
                <a:solidFill>
                  <a:schemeClr val="accent1"/>
                </a:solidFill>
              </a:rPr>
              <a:t>,  .., a</a:t>
            </a:r>
            <a:r>
              <a:rPr lang="en-GB" baseline="-25000" dirty="0">
                <a:solidFill>
                  <a:schemeClr val="accent1"/>
                </a:solidFill>
              </a:rPr>
              <a:t>n</a:t>
            </a:r>
            <a:r>
              <a:rPr lang="en-GB" baseline="-25000" dirty="0">
                <a:solidFill>
                  <a:srgbClr val="FF0000"/>
                </a:solidFill>
              </a:rPr>
              <a:t> </a:t>
            </a:r>
            <a:r>
              <a:rPr lang="en-GB" dirty="0">
                <a:sym typeface="Symbol"/>
              </a:rPr>
              <a:t>of other players.</a:t>
            </a:r>
          </a:p>
        </p:txBody>
      </p:sp>
      <p:sp>
        <p:nvSpPr>
          <p:cNvPr id="4" name="Rectangular Callout 3"/>
          <p:cNvSpPr/>
          <p:nvPr/>
        </p:nvSpPr>
        <p:spPr>
          <a:xfrm>
            <a:off x="179512" y="2780928"/>
            <a:ext cx="1346448" cy="612648"/>
          </a:xfrm>
          <a:prstGeom prst="wedgeRectCallout">
            <a:avLst>
              <a:gd name="adj1" fmla="val 15120"/>
              <a:gd name="adj2" fmla="val -93338"/>
            </a:avLst>
          </a:prstGeom>
          <a:solidFill>
            <a:schemeClr val="accent1">
              <a:alpha val="1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accent1"/>
                </a:solidFill>
              </a:rPr>
              <a:t>strictly</a:t>
            </a:r>
            <a:endParaRPr lang="en-US" sz="2800" dirty="0">
              <a:solidFill>
                <a:schemeClr val="accent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372200" y="2564904"/>
            <a:ext cx="4138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>
                <a:solidFill>
                  <a:schemeClr val="accent1"/>
                </a:solidFill>
              </a:rPr>
              <a:t>&gt;</a:t>
            </a:r>
            <a:endParaRPr lang="en-US" sz="3600" dirty="0">
              <a:solidFill>
                <a:schemeClr val="accent1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6012160" y="2708920"/>
            <a:ext cx="360040" cy="360040"/>
            <a:chOff x="5652120" y="3861048"/>
            <a:chExt cx="360040" cy="360040"/>
          </a:xfrm>
        </p:grpSpPr>
        <p:cxnSp>
          <p:nvCxnSpPr>
            <p:cNvPr id="7" name="Straight Connector 6"/>
            <p:cNvCxnSpPr/>
            <p:nvPr/>
          </p:nvCxnSpPr>
          <p:spPr>
            <a:xfrm rot="5400000" flipH="1" flipV="1">
              <a:off x="5652120" y="3861048"/>
              <a:ext cx="360040" cy="360040"/>
            </a:xfrm>
            <a:prstGeom prst="lin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16200000" flipH="1">
              <a:off x="5652120" y="3861048"/>
              <a:ext cx="360040" cy="360040"/>
            </a:xfrm>
            <a:prstGeom prst="lin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86144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chemeClr val="tx2"/>
                </a:solidFill>
              </a:rPr>
              <a:t>Dominated</a:t>
            </a:r>
            <a:r>
              <a:rPr lang="en-GB" dirty="0">
                <a:solidFill>
                  <a:schemeClr val="tx2"/>
                </a:solidFill>
              </a:rPr>
              <a:t> Strategy</a:t>
            </a:r>
            <a:endParaRPr lang="en-US" dirty="0">
              <a:solidFill>
                <a:schemeClr val="tx2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95536" y="1628800"/>
                <a:ext cx="8568952" cy="4968552"/>
              </a:xfrm>
            </p:spPr>
            <p:txBody>
              <a:bodyPr>
                <a:normAutofit/>
              </a:bodyPr>
              <a:lstStyle/>
              <a:p>
                <a:r>
                  <a:rPr lang="en-GB" u="sng" dirty="0"/>
                  <a:t>Definition</a:t>
                </a:r>
                <a:r>
                  <a:rPr lang="en-GB" dirty="0"/>
                  <a:t>: a strategy </a:t>
                </a:r>
                <a:r>
                  <a:rPr lang="en-GB" dirty="0">
                    <a:solidFill>
                      <a:srgbClr val="FF0000"/>
                    </a:solidFill>
                  </a:rPr>
                  <a:t>a</a:t>
                </a:r>
                <a:r>
                  <a:rPr lang="en-GB" dirty="0"/>
                  <a:t> of player </a:t>
                </a:r>
                <a:r>
                  <a:rPr lang="en-GB" dirty="0">
                    <a:solidFill>
                      <a:srgbClr val="FF0000"/>
                    </a:solidFill>
                  </a:rPr>
                  <a:t>i</a:t>
                </a:r>
                <a:r>
                  <a:rPr lang="en-GB" dirty="0"/>
                  <a:t> is said to be </a:t>
                </a:r>
                <a:br>
                  <a:rPr lang="en-GB" dirty="0"/>
                </a:br>
                <a:r>
                  <a:rPr lang="en-GB" dirty="0"/>
                  <a:t>a </a:t>
                </a:r>
                <a:r>
                  <a:rPr lang="en-GB" b="1" dirty="0">
                    <a:solidFill>
                      <a:schemeClr val="accent1"/>
                    </a:solidFill>
                  </a:rPr>
                  <a:t>dominated</a:t>
                </a:r>
                <a:r>
                  <a:rPr lang="en-GB" dirty="0">
                    <a:solidFill>
                      <a:schemeClr val="accent1"/>
                    </a:solidFill>
                  </a:rPr>
                  <a:t> strategy</a:t>
                </a:r>
                <a:r>
                  <a:rPr lang="en-GB" dirty="0"/>
                  <a:t> of player </a:t>
                </a:r>
                <a:r>
                  <a:rPr lang="en-GB" dirty="0">
                    <a:solidFill>
                      <a:srgbClr val="FF0000"/>
                    </a:solidFill>
                  </a:rPr>
                  <a:t>i</a:t>
                </a:r>
                <a:r>
                  <a:rPr lang="en-GB" dirty="0"/>
                  <a:t> if</a:t>
                </a:r>
                <a:br>
                  <a:rPr lang="en-GB" dirty="0"/>
                </a:br>
                <a:r>
                  <a:rPr lang="en-GB" dirty="0"/>
                  <a:t>          </a:t>
                </a:r>
                <a:r>
                  <a:rPr lang="en-GB" dirty="0" err="1">
                    <a:solidFill>
                      <a:srgbClr val="FF0000"/>
                    </a:solidFill>
                  </a:rPr>
                  <a:t>u</a:t>
                </a:r>
                <a:r>
                  <a:rPr lang="en-GB" baseline="-25000" dirty="0" err="1">
                    <a:solidFill>
                      <a:srgbClr val="FF0000"/>
                    </a:solidFill>
                  </a:rPr>
                  <a:t>i</a:t>
                </a:r>
                <a:r>
                  <a:rPr lang="en-GB" baseline="-25000" dirty="0">
                    <a:solidFill>
                      <a:srgbClr val="FF0000"/>
                    </a:solidFill>
                  </a:rPr>
                  <a:t> </a:t>
                </a:r>
                <a:r>
                  <a:rPr lang="en-GB" dirty="0">
                    <a:solidFill>
                      <a:schemeClr val="accent1"/>
                    </a:solidFill>
                  </a:rPr>
                  <a:t>(a</a:t>
                </a:r>
                <a:r>
                  <a:rPr lang="en-GB" baseline="-25000" dirty="0">
                    <a:solidFill>
                      <a:schemeClr val="accent1"/>
                    </a:solidFill>
                  </a:rPr>
                  <a:t>1</a:t>
                </a:r>
                <a:r>
                  <a:rPr lang="en-GB" dirty="0">
                    <a:solidFill>
                      <a:schemeClr val="accent1"/>
                    </a:solidFill>
                  </a:rPr>
                  <a:t>, ..., a</a:t>
                </a:r>
                <a:r>
                  <a:rPr lang="en-GB" baseline="-25000" dirty="0">
                    <a:solidFill>
                      <a:schemeClr val="accent1"/>
                    </a:solidFill>
                  </a:rPr>
                  <a:t>i-1</a:t>
                </a:r>
                <a:r>
                  <a:rPr lang="en-GB" dirty="0">
                    <a:solidFill>
                      <a:schemeClr val="accent1"/>
                    </a:solidFill>
                  </a:rPr>
                  <a:t>, </a:t>
                </a:r>
                <a:r>
                  <a:rPr lang="en-GB" dirty="0">
                    <a:solidFill>
                      <a:srgbClr val="FF0000"/>
                    </a:solidFill>
                  </a:rPr>
                  <a:t>a</a:t>
                </a:r>
                <a:r>
                  <a:rPr lang="en-GB" dirty="0">
                    <a:solidFill>
                      <a:schemeClr val="accent1"/>
                    </a:solidFill>
                  </a:rPr>
                  <a:t>, a</a:t>
                </a:r>
                <a:r>
                  <a:rPr lang="en-GB" baseline="-25000" dirty="0">
                    <a:solidFill>
                      <a:schemeClr val="accent1"/>
                    </a:solidFill>
                  </a:rPr>
                  <a:t>i+1</a:t>
                </a:r>
                <a:r>
                  <a:rPr lang="en-GB" dirty="0">
                    <a:solidFill>
                      <a:schemeClr val="accent1"/>
                    </a:solidFill>
                  </a:rPr>
                  <a:t>,  .., a</a:t>
                </a:r>
                <a:r>
                  <a:rPr lang="en-GB" baseline="-25000" dirty="0">
                    <a:solidFill>
                      <a:schemeClr val="accent1"/>
                    </a:solidFill>
                  </a:rPr>
                  <a:t>n</a:t>
                </a:r>
                <a:r>
                  <a:rPr lang="en-GB" dirty="0">
                    <a:solidFill>
                      <a:schemeClr val="accent1"/>
                    </a:solidFill>
                  </a:rPr>
                  <a:t>)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en-GB" dirty="0">
                    <a:solidFill>
                      <a:schemeClr val="accent1"/>
                    </a:solidFill>
                  </a:rPr>
                  <a:t> </a:t>
                </a:r>
                <a:br>
                  <a:rPr lang="en-GB" dirty="0">
                    <a:solidFill>
                      <a:schemeClr val="accent1"/>
                    </a:solidFill>
                  </a:rPr>
                </a:br>
                <a:r>
                  <a:rPr lang="en-GB" dirty="0">
                    <a:solidFill>
                      <a:schemeClr val="accent1"/>
                    </a:solidFill>
                  </a:rPr>
                  <a:t>                       </a:t>
                </a:r>
                <a:r>
                  <a:rPr lang="en-GB" dirty="0" err="1">
                    <a:solidFill>
                      <a:srgbClr val="FF0000"/>
                    </a:solidFill>
                  </a:rPr>
                  <a:t>u</a:t>
                </a:r>
                <a:r>
                  <a:rPr lang="en-GB" baseline="-25000" dirty="0" err="1">
                    <a:solidFill>
                      <a:srgbClr val="FF0000"/>
                    </a:solidFill>
                  </a:rPr>
                  <a:t>i</a:t>
                </a:r>
                <a:r>
                  <a:rPr lang="en-GB" baseline="-25000" dirty="0">
                    <a:solidFill>
                      <a:schemeClr val="accent1"/>
                    </a:solidFill>
                  </a:rPr>
                  <a:t> </a:t>
                </a:r>
                <a:r>
                  <a:rPr lang="en-GB" dirty="0">
                    <a:solidFill>
                      <a:schemeClr val="accent1"/>
                    </a:solidFill>
                  </a:rPr>
                  <a:t>(a</a:t>
                </a:r>
                <a:r>
                  <a:rPr lang="en-GB" baseline="-25000" dirty="0">
                    <a:solidFill>
                      <a:schemeClr val="accent1"/>
                    </a:solidFill>
                  </a:rPr>
                  <a:t>1</a:t>
                </a:r>
                <a:r>
                  <a:rPr lang="en-GB" dirty="0">
                    <a:solidFill>
                      <a:schemeClr val="accent1"/>
                    </a:solidFill>
                  </a:rPr>
                  <a:t>, ..., a</a:t>
                </a:r>
                <a:r>
                  <a:rPr lang="en-GB" baseline="-25000" dirty="0">
                    <a:solidFill>
                      <a:schemeClr val="accent1"/>
                    </a:solidFill>
                  </a:rPr>
                  <a:t>i-1</a:t>
                </a:r>
                <a:r>
                  <a:rPr lang="en-GB" dirty="0">
                    <a:solidFill>
                      <a:schemeClr val="accent1"/>
                    </a:solidFill>
                  </a:rPr>
                  <a:t>, </a:t>
                </a:r>
                <a:r>
                  <a:rPr lang="en-GB" dirty="0">
                    <a:solidFill>
                      <a:srgbClr val="FF0000"/>
                    </a:solidFill>
                  </a:rPr>
                  <a:t>a’</a:t>
                </a:r>
                <a:r>
                  <a:rPr lang="en-GB" dirty="0">
                    <a:solidFill>
                      <a:schemeClr val="accent1"/>
                    </a:solidFill>
                  </a:rPr>
                  <a:t>, a</a:t>
                </a:r>
                <a:r>
                  <a:rPr lang="en-GB" baseline="-25000" dirty="0">
                    <a:solidFill>
                      <a:schemeClr val="accent1"/>
                    </a:solidFill>
                  </a:rPr>
                  <a:t>i+1</a:t>
                </a:r>
                <a:r>
                  <a:rPr lang="en-GB" dirty="0">
                    <a:solidFill>
                      <a:schemeClr val="accent1"/>
                    </a:solidFill>
                  </a:rPr>
                  <a:t>, ..., a</a:t>
                </a:r>
                <a:r>
                  <a:rPr lang="en-GB" baseline="-25000" dirty="0">
                    <a:solidFill>
                      <a:schemeClr val="accent1"/>
                    </a:solidFill>
                  </a:rPr>
                  <a:t>n</a:t>
                </a:r>
                <a:r>
                  <a:rPr lang="en-GB" dirty="0">
                    <a:solidFill>
                      <a:schemeClr val="accent1"/>
                    </a:solidFill>
                  </a:rPr>
                  <a:t>)</a:t>
                </a:r>
                <a:br>
                  <a:rPr lang="en-GB" dirty="0">
                    <a:solidFill>
                      <a:schemeClr val="accent1"/>
                    </a:solidFill>
                  </a:rPr>
                </a:br>
                <a:r>
                  <a:rPr lang="en-GB" dirty="0"/>
                  <a:t>for any </a:t>
                </a:r>
                <a:r>
                  <a:rPr lang="en-GB" dirty="0">
                    <a:solidFill>
                      <a:srgbClr val="FF0000"/>
                    </a:solidFill>
                  </a:rPr>
                  <a:t>a’ </a:t>
                </a:r>
                <a:r>
                  <a:rPr lang="en-GB" dirty="0">
                    <a:solidFill>
                      <a:srgbClr val="FF0000"/>
                    </a:solidFill>
                    <a:sym typeface="Symbol"/>
                  </a:rPr>
                  <a:t> A</a:t>
                </a:r>
                <a:r>
                  <a:rPr lang="en-GB" baseline="-25000" dirty="0">
                    <a:solidFill>
                      <a:srgbClr val="FF0000"/>
                    </a:solidFill>
                    <a:sym typeface="Symbol"/>
                  </a:rPr>
                  <a:t>i</a:t>
                </a:r>
                <a:r>
                  <a:rPr lang="en-GB" dirty="0">
                    <a:sym typeface="Symbol"/>
                  </a:rPr>
                  <a:t> and any strategies</a:t>
                </a:r>
                <a:br>
                  <a:rPr lang="en-GB" dirty="0">
                    <a:sym typeface="Symbol"/>
                  </a:rPr>
                </a:br>
                <a:r>
                  <a:rPr lang="en-GB" dirty="0">
                    <a:solidFill>
                      <a:srgbClr val="FF0000"/>
                    </a:solidFill>
                  </a:rPr>
                  <a:t> </a:t>
                </a:r>
                <a:r>
                  <a:rPr lang="en-GB" dirty="0">
                    <a:solidFill>
                      <a:schemeClr val="accent1"/>
                    </a:solidFill>
                  </a:rPr>
                  <a:t>a</a:t>
                </a:r>
                <a:r>
                  <a:rPr lang="en-GB" baseline="-25000" dirty="0">
                    <a:solidFill>
                      <a:schemeClr val="accent1"/>
                    </a:solidFill>
                  </a:rPr>
                  <a:t>1</a:t>
                </a:r>
                <a:r>
                  <a:rPr lang="en-GB" dirty="0">
                    <a:solidFill>
                      <a:schemeClr val="accent1"/>
                    </a:solidFill>
                  </a:rPr>
                  <a:t>, ..., a</a:t>
                </a:r>
                <a:r>
                  <a:rPr lang="en-GB" baseline="-25000" dirty="0">
                    <a:solidFill>
                      <a:schemeClr val="accent1"/>
                    </a:solidFill>
                  </a:rPr>
                  <a:t>i-1</a:t>
                </a:r>
                <a:r>
                  <a:rPr lang="en-GB" dirty="0">
                    <a:solidFill>
                      <a:schemeClr val="accent1"/>
                    </a:solidFill>
                  </a:rPr>
                  <a:t>, a</a:t>
                </a:r>
                <a:r>
                  <a:rPr lang="en-GB" baseline="-25000" dirty="0">
                    <a:solidFill>
                      <a:schemeClr val="accent1"/>
                    </a:solidFill>
                  </a:rPr>
                  <a:t>i+1</a:t>
                </a:r>
                <a:r>
                  <a:rPr lang="en-GB" dirty="0">
                    <a:solidFill>
                      <a:schemeClr val="accent1"/>
                    </a:solidFill>
                  </a:rPr>
                  <a:t>,  .., a</a:t>
                </a:r>
                <a:r>
                  <a:rPr lang="en-GB" baseline="-25000" dirty="0">
                    <a:solidFill>
                      <a:schemeClr val="accent1"/>
                    </a:solidFill>
                  </a:rPr>
                  <a:t>n</a:t>
                </a:r>
                <a:r>
                  <a:rPr lang="en-GB" baseline="-25000" dirty="0">
                    <a:solidFill>
                      <a:srgbClr val="FF0000"/>
                    </a:solidFill>
                  </a:rPr>
                  <a:t> </a:t>
                </a:r>
                <a:r>
                  <a:rPr lang="en-GB" dirty="0">
                    <a:sym typeface="Symbol"/>
                  </a:rPr>
                  <a:t>of other players.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95536" y="1628800"/>
                <a:ext cx="8568952" cy="4968552"/>
              </a:xfrm>
              <a:blipFill>
                <a:blip r:embed="rId2"/>
                <a:stretch>
                  <a:fillRect l="-1636" t="-159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ular Callout 3"/>
          <p:cNvSpPr/>
          <p:nvPr/>
        </p:nvSpPr>
        <p:spPr>
          <a:xfrm>
            <a:off x="179512" y="2780928"/>
            <a:ext cx="1346448" cy="612648"/>
          </a:xfrm>
          <a:prstGeom prst="wedgeRectCallout">
            <a:avLst>
              <a:gd name="adj1" fmla="val 15120"/>
              <a:gd name="adj2" fmla="val -93338"/>
            </a:avLst>
          </a:prstGeom>
          <a:solidFill>
            <a:schemeClr val="accent1">
              <a:alpha val="1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accent1"/>
                </a:solidFill>
              </a:rPr>
              <a:t>strictly</a:t>
            </a:r>
            <a:endParaRPr lang="en-US" sz="2800" dirty="0">
              <a:solidFill>
                <a:schemeClr val="accent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372200" y="2564904"/>
            <a:ext cx="4138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>
                <a:solidFill>
                  <a:schemeClr val="accent1"/>
                </a:solidFill>
              </a:rPr>
              <a:t>&lt;</a:t>
            </a:r>
            <a:endParaRPr lang="en-US" sz="3600" dirty="0">
              <a:solidFill>
                <a:schemeClr val="accent1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6084168" y="2758278"/>
            <a:ext cx="360040" cy="360040"/>
            <a:chOff x="5652120" y="3861048"/>
            <a:chExt cx="360040" cy="360040"/>
          </a:xfrm>
        </p:grpSpPr>
        <p:cxnSp>
          <p:nvCxnSpPr>
            <p:cNvPr id="7" name="Straight Connector 6"/>
            <p:cNvCxnSpPr/>
            <p:nvPr/>
          </p:nvCxnSpPr>
          <p:spPr>
            <a:xfrm rot="5400000" flipH="1" flipV="1">
              <a:off x="5652120" y="3861048"/>
              <a:ext cx="360040" cy="360040"/>
            </a:xfrm>
            <a:prstGeom prst="lin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16200000" flipH="1">
              <a:off x="5652120" y="3861048"/>
              <a:ext cx="360040" cy="360040"/>
            </a:xfrm>
            <a:prstGeom prst="lin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707684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6A2D6F-62E3-4CED-883A-51571D300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chemeClr val="tx2"/>
                </a:solidFill>
              </a:rPr>
              <a:t>Exercise</a:t>
            </a:r>
            <a:endParaRPr lang="zh-CN" alt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4583D5-4C62-4D92-B50B-631EB3C434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2776"/>
            <a:ext cx="8435280" cy="2692895"/>
          </a:xfrm>
        </p:spPr>
        <p:txBody>
          <a:bodyPr/>
          <a:lstStyle/>
          <a:p>
            <a:r>
              <a:rPr lang="en-US" altLang="zh-CN" dirty="0"/>
              <a:t>Are there any dominant strategies in this game?</a:t>
            </a:r>
          </a:p>
          <a:p>
            <a:r>
              <a:rPr lang="en-US" altLang="zh-CN" dirty="0"/>
              <a:t>How about dominated strategies?</a:t>
            </a:r>
          </a:p>
          <a:p>
            <a:r>
              <a:rPr lang="en-US" altLang="zh-CN" dirty="0"/>
              <a:t>Are there any pure strategy Nash Equilibria?</a:t>
            </a:r>
          </a:p>
          <a:p>
            <a:r>
              <a:rPr lang="en-US" altLang="zh-CN" dirty="0"/>
              <a:t>How about mixed strategy Nash Equilibria?</a:t>
            </a:r>
          </a:p>
          <a:p>
            <a:endParaRPr lang="zh-CN" alt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7D8D618-23C6-405E-B524-A880D5783A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3483467"/>
              </p:ext>
            </p:extLst>
          </p:nvPr>
        </p:nvGraphicFramePr>
        <p:xfrm>
          <a:off x="3131840" y="4485732"/>
          <a:ext cx="5087889" cy="1737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36104">
                  <a:extLst>
                    <a:ext uri="{9D8B030D-6E8A-4147-A177-3AD203B41FA5}">
                      <a16:colId xmlns:a16="http://schemas.microsoft.com/office/drawing/2014/main" val="666484624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70798991"/>
                    </a:ext>
                  </a:extLst>
                </a:gridCol>
                <a:gridCol w="2135561">
                  <a:extLst>
                    <a:ext uri="{9D8B030D-6E8A-4147-A177-3AD203B41FA5}">
                      <a16:colId xmlns:a16="http://schemas.microsoft.com/office/drawing/2014/main" val="3698902080"/>
                    </a:ext>
                  </a:extLst>
                </a:gridCol>
              </a:tblGrid>
              <a:tr h="139040">
                <a:tc>
                  <a:txBody>
                    <a:bodyPr/>
                    <a:lstStyle/>
                    <a:p>
                      <a:pPr algn="ctr"/>
                      <a:endParaRPr lang="zh-CN" altLang="en-US" sz="3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dirty="0"/>
                        <a:t>A</a:t>
                      </a:r>
                      <a:endParaRPr lang="zh-CN" altLang="en-US" sz="3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dirty="0"/>
                        <a:t>B</a:t>
                      </a:r>
                      <a:endParaRPr lang="zh-CN" altLang="en-US" sz="3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25515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dirty="0"/>
                        <a:t>A</a:t>
                      </a:r>
                      <a:endParaRPr lang="zh-CN" altLang="en-US" sz="3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dirty="0"/>
                        <a:t>(1, 1)</a:t>
                      </a:r>
                      <a:endParaRPr lang="zh-CN" altLang="en-US" sz="3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dirty="0"/>
                        <a:t>(0, 0)</a:t>
                      </a:r>
                      <a:endParaRPr lang="zh-CN" altLang="en-US" sz="3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614745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dirty="0"/>
                        <a:t>B</a:t>
                      </a:r>
                      <a:endParaRPr lang="zh-CN" altLang="en-US" sz="3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3200" dirty="0"/>
                        <a:t>(0, 0)</a:t>
                      </a:r>
                      <a:endParaRPr lang="zh-CN" altLang="en-US" sz="3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3200" dirty="0"/>
                        <a:t>(0, 0)</a:t>
                      </a:r>
                      <a:endParaRPr lang="zh-CN" altLang="en-US" sz="3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3350626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E4980BD9-DD60-4B07-B442-8D49F2D44B44}"/>
              </a:ext>
            </a:extLst>
          </p:cNvPr>
          <p:cNvSpPr txBox="1"/>
          <p:nvPr/>
        </p:nvSpPr>
        <p:spPr>
          <a:xfrm>
            <a:off x="1475656" y="5157192"/>
            <a:ext cx="144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/>
              <a:t>Player 1</a:t>
            </a:r>
            <a:endParaRPr lang="zh-CN" altLang="en-US" sz="28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FBA3AEB-89FB-422F-BD88-617360A9300F}"/>
              </a:ext>
            </a:extLst>
          </p:cNvPr>
          <p:cNvSpPr txBox="1"/>
          <p:nvPr/>
        </p:nvSpPr>
        <p:spPr>
          <a:xfrm>
            <a:off x="5292080" y="3940313"/>
            <a:ext cx="144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/>
              <a:t>Player 2</a:t>
            </a: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079735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228C11-9A10-4C8C-A96D-C9EDE5B651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chemeClr val="tx2"/>
                </a:solidFill>
              </a:rPr>
              <a:t>Questions</a:t>
            </a:r>
            <a:endParaRPr lang="zh-CN" altLang="en-US" dirty="0">
              <a:solidFill>
                <a:schemeClr val="tx2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EC78DCA-C1EF-4967-961D-8A1F13E7C72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435280" cy="4525963"/>
              </a:xfrm>
            </p:spPr>
            <p:txBody>
              <a:bodyPr/>
              <a:lstStyle/>
              <a:p>
                <a:r>
                  <a:rPr lang="en-US" altLang="zh-CN" dirty="0"/>
                  <a:t>Consider a two-player game. If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zh-CN" altLang="en-US" dirty="0"/>
                  <a:t> </a:t>
                </a:r>
                <a:r>
                  <a:rPr lang="en-US" altLang="zh-CN" dirty="0"/>
                  <a:t>is a dominant strategy for player </a:t>
                </a:r>
                <a:r>
                  <a:rPr lang="en-US" altLang="zh-CN" dirty="0">
                    <a:solidFill>
                      <a:schemeClr val="tx2"/>
                    </a:solidFill>
                  </a:rPr>
                  <a:t>1</a:t>
                </a:r>
                <a:r>
                  <a:rPr lang="en-US" altLang="zh-CN" dirty="0"/>
                  <a:t> and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zh-CN" altLang="en-US" dirty="0"/>
                  <a:t> </a:t>
                </a:r>
                <a:r>
                  <a:rPr lang="en-US" altLang="zh-CN" dirty="0"/>
                  <a:t>is a dominant strategy for player </a:t>
                </a:r>
                <a:r>
                  <a:rPr lang="en-US" altLang="zh-CN" dirty="0">
                    <a:solidFill>
                      <a:srgbClr val="FF0000"/>
                    </a:solidFill>
                  </a:rPr>
                  <a:t>2</a:t>
                </a:r>
                <a:r>
                  <a:rPr lang="en-US" altLang="zh-CN" dirty="0"/>
                  <a:t>, is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CN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altLang="zh-CN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zh-CN" altLang="en-US" dirty="0"/>
                  <a:t> </a:t>
                </a:r>
                <a:r>
                  <a:rPr lang="en-US" altLang="zh-CN" dirty="0"/>
                  <a:t>a Nash Equilibrium?</a:t>
                </a:r>
              </a:p>
              <a:p>
                <a:r>
                  <a:rPr lang="en-US" altLang="zh-CN" dirty="0"/>
                  <a:t>Consider a mixed Nash equilibrium where an action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zh-CN" altLang="en-US" dirty="0"/>
                  <a:t> </a:t>
                </a:r>
                <a:r>
                  <a:rPr lang="en-US" altLang="zh-CN" dirty="0"/>
                  <a:t>is played with a positive probability. Can </a:t>
                </a:r>
                <a14:m>
                  <m:oMath xmlns:m="http://schemas.openxmlformats.org/officeDocument/2006/math">
                    <m:r>
                      <a:rPr lang="en-US" altLang="zh-CN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zh-CN" altLang="en-US" dirty="0"/>
                  <a:t> </a:t>
                </a:r>
                <a:r>
                  <a:rPr lang="en-US" altLang="zh-CN" dirty="0"/>
                  <a:t>be a strictly dominated strategy?</a:t>
                </a:r>
              </a:p>
              <a:p>
                <a:r>
                  <a:rPr lang="en-US" altLang="zh-CN" dirty="0"/>
                  <a:t>Can </a:t>
                </a:r>
                <a14:m>
                  <m:oMath xmlns:m="http://schemas.openxmlformats.org/officeDocument/2006/math">
                    <m:r>
                      <a:rPr lang="en-US" altLang="zh-CN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zh-CN" altLang="en-US" dirty="0"/>
                  <a:t> </a:t>
                </a:r>
                <a:r>
                  <a:rPr lang="en-US" altLang="zh-CN" dirty="0"/>
                  <a:t>be a weakly dominated strategy?</a:t>
                </a:r>
              </a:p>
              <a:p>
                <a:endParaRPr lang="zh-CN" alt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EC78DCA-C1EF-4967-961D-8A1F13E7C72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435280" cy="4525963"/>
              </a:xfrm>
              <a:blipFill>
                <a:blip r:embed="rId2"/>
                <a:stretch>
                  <a:fillRect l="-1662" t="-1617" r="-404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21986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0DC7FC-3E6C-4ADD-9AC3-FD321E9F3C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chemeClr val="tx2"/>
                </a:solidFill>
              </a:rPr>
              <a:t>IDSDS</a:t>
            </a:r>
            <a:endParaRPr lang="zh-CN" alt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615E1C-A29A-4235-AEF1-3A16215FDB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solidFill>
                  <a:schemeClr val="tx2"/>
                </a:solidFill>
              </a:rPr>
              <a:t>IDSDS</a:t>
            </a:r>
            <a:r>
              <a:rPr lang="en-US" altLang="zh-CN" dirty="0"/>
              <a:t>-iterative deletion of strictly dominated strategies.</a:t>
            </a:r>
            <a:endParaRPr lang="zh-CN" altLang="en-US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CF356ECD-1382-4EA7-A7A6-8AF0EB733A9C}"/>
              </a:ext>
            </a:extLst>
          </p:cNvPr>
          <p:cNvSpPr/>
          <p:nvPr/>
        </p:nvSpPr>
        <p:spPr>
          <a:xfrm>
            <a:off x="1187624" y="2780928"/>
            <a:ext cx="6552728" cy="3888432"/>
          </a:xfrm>
          <a:prstGeom prst="ellipse">
            <a:avLst/>
          </a:prstGeom>
          <a:solidFill>
            <a:schemeClr val="accent1">
              <a:alpha val="1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7A0433B-9FD1-43F4-A1CE-9758D36F340B}"/>
              </a:ext>
            </a:extLst>
          </p:cNvPr>
          <p:cNvSpPr txBox="1"/>
          <p:nvPr/>
        </p:nvSpPr>
        <p:spPr>
          <a:xfrm>
            <a:off x="3047256" y="5949280"/>
            <a:ext cx="30494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/>
              <a:t>All strategy profiles</a:t>
            </a:r>
            <a:endParaRPr lang="zh-CN" altLang="en-US" sz="2800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05C27AE-B7AB-43AC-BCBB-1E4091E77DB0}"/>
              </a:ext>
            </a:extLst>
          </p:cNvPr>
          <p:cNvSpPr/>
          <p:nvPr/>
        </p:nvSpPr>
        <p:spPr>
          <a:xfrm>
            <a:off x="1763688" y="2933328"/>
            <a:ext cx="5256584" cy="3015952"/>
          </a:xfrm>
          <a:prstGeom prst="ellipse">
            <a:avLst/>
          </a:prstGeom>
          <a:solidFill>
            <a:schemeClr val="accent1">
              <a:alpha val="1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90B1806-444F-4BE2-A758-C9743DB9CFC7}"/>
              </a:ext>
            </a:extLst>
          </p:cNvPr>
          <p:cNvSpPr txBox="1"/>
          <p:nvPr/>
        </p:nvSpPr>
        <p:spPr>
          <a:xfrm>
            <a:off x="1972747" y="5139827"/>
            <a:ext cx="49114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/>
              <a:t>Strategy profiles surviving IDSDS</a:t>
            </a:r>
            <a:endParaRPr lang="zh-CN" altLang="en-US" sz="2800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A15CD933-8ECA-4B0D-8097-225590A0184E}"/>
              </a:ext>
            </a:extLst>
          </p:cNvPr>
          <p:cNvSpPr/>
          <p:nvPr/>
        </p:nvSpPr>
        <p:spPr>
          <a:xfrm>
            <a:off x="2199928" y="3149093"/>
            <a:ext cx="4384104" cy="1999456"/>
          </a:xfrm>
          <a:prstGeom prst="ellipse">
            <a:avLst/>
          </a:prstGeom>
          <a:solidFill>
            <a:schemeClr val="accent1">
              <a:alpha val="1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9A054C9-036E-46DF-BE19-F4EE7F0D2F32}"/>
              </a:ext>
            </a:extLst>
          </p:cNvPr>
          <p:cNvSpPr txBox="1"/>
          <p:nvPr/>
        </p:nvSpPr>
        <p:spPr>
          <a:xfrm>
            <a:off x="3233868" y="4463534"/>
            <a:ext cx="23891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/>
              <a:t>Nash Equilibria</a:t>
            </a:r>
            <a:endParaRPr lang="zh-CN" altLang="en-US" sz="2800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04BB9DBB-DB68-4395-9416-D16E43BA1FE3}"/>
              </a:ext>
            </a:extLst>
          </p:cNvPr>
          <p:cNvSpPr/>
          <p:nvPr/>
        </p:nvSpPr>
        <p:spPr>
          <a:xfrm>
            <a:off x="2699792" y="3321593"/>
            <a:ext cx="3270718" cy="1124460"/>
          </a:xfrm>
          <a:prstGeom prst="ellipse">
            <a:avLst/>
          </a:prstGeom>
          <a:solidFill>
            <a:schemeClr val="accent1">
              <a:alpha val="1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56797AA-B165-475C-8849-30B1C87A9F0E}"/>
              </a:ext>
            </a:extLst>
          </p:cNvPr>
          <p:cNvSpPr txBox="1"/>
          <p:nvPr/>
        </p:nvSpPr>
        <p:spPr>
          <a:xfrm>
            <a:off x="3269399" y="3386127"/>
            <a:ext cx="238917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chemeClr val="accent2"/>
                </a:solidFill>
              </a:rPr>
              <a:t>Dominant Strategy Profile</a:t>
            </a:r>
            <a:endParaRPr lang="zh-CN" altLang="en-US" sz="28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237122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35108-DE52-46CE-92EB-B4CC7C06FA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chemeClr val="tx2"/>
                </a:solidFill>
              </a:rPr>
              <a:t>Today’s Lecture</a:t>
            </a:r>
            <a:endParaRPr lang="zh-CN" alt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1992DB-A3F2-4B70-9B95-88EC548E19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lnSpcReduction="10000"/>
          </a:bodyPr>
          <a:lstStyle/>
          <a:p>
            <a:r>
              <a:rPr lang="en-US" altLang="zh-CN" dirty="0"/>
              <a:t>Game</a:t>
            </a:r>
          </a:p>
          <a:p>
            <a:pPr lvl="1"/>
            <a:r>
              <a:rPr lang="en-US" altLang="zh-CN" dirty="0"/>
              <a:t>A set of players/agents; a set of actions; utility functions</a:t>
            </a:r>
          </a:p>
          <a:p>
            <a:r>
              <a:rPr lang="en-US" altLang="zh-CN" dirty="0"/>
              <a:t>Solution Concepts</a:t>
            </a:r>
          </a:p>
          <a:p>
            <a:pPr lvl="1"/>
            <a:r>
              <a:rPr lang="en-US" altLang="zh-CN" dirty="0"/>
              <a:t>Dominant strategy profile (may not exist)</a:t>
            </a:r>
          </a:p>
          <a:p>
            <a:pPr lvl="1"/>
            <a:r>
              <a:rPr lang="en-US" altLang="zh-CN" dirty="0"/>
              <a:t>Nash Equilibria (always exist)</a:t>
            </a:r>
          </a:p>
          <a:p>
            <a:pPr lvl="1"/>
            <a:r>
              <a:rPr lang="en-US" altLang="zh-CN" dirty="0"/>
              <a:t>IDSDS (always exist)</a:t>
            </a:r>
          </a:p>
          <a:p>
            <a:r>
              <a:rPr lang="en-US" altLang="zh-CN" dirty="0"/>
              <a:t>Examples</a:t>
            </a:r>
          </a:p>
          <a:p>
            <a:pPr lvl="1"/>
            <a:r>
              <a:rPr lang="en-US" altLang="zh-CN" dirty="0"/>
              <a:t>Prisoner’s dilemma, battle of sex, matching pennies, tragedy of the commons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59945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A81FE8-B28A-4DC3-9360-F4119E3A5C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chemeClr val="tx2"/>
                </a:solidFill>
              </a:rPr>
              <a:t>Next Lecture (Plan)</a:t>
            </a:r>
            <a:endParaRPr lang="zh-CN" alt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65F62F-846F-485A-965F-B82026F10B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Prove the existence of NE</a:t>
            </a:r>
          </a:p>
          <a:p>
            <a:r>
              <a:rPr lang="en-US" altLang="zh-CN" dirty="0"/>
              <a:t>Complexity of computing an NE</a:t>
            </a:r>
          </a:p>
          <a:p>
            <a:r>
              <a:rPr lang="en-US" altLang="zh-CN" dirty="0"/>
              <a:t>Polynomial-time computable for zero-sum game</a:t>
            </a:r>
          </a:p>
          <a:p>
            <a:r>
              <a:rPr lang="en-US" altLang="zh-CN" dirty="0"/>
              <a:t>PPAD-complete for general case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99016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1143000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tx2"/>
                </a:solidFill>
              </a:rPr>
              <a:t>Prisoner’s Dilemma: the Model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140968"/>
            <a:ext cx="8229600" cy="3463242"/>
          </a:xfrm>
        </p:spPr>
        <p:txBody>
          <a:bodyPr wrap="square">
            <a:normAutofit fontScale="92500" lnSpcReduction="20000"/>
          </a:bodyPr>
          <a:lstStyle/>
          <a:p>
            <a:r>
              <a:rPr lang="en-GB" dirty="0"/>
              <a:t>Set of players N = {1, 2} </a:t>
            </a:r>
          </a:p>
          <a:p>
            <a:r>
              <a:rPr lang="en-GB" dirty="0"/>
              <a:t>A</a:t>
            </a:r>
            <a:r>
              <a:rPr lang="en-GB" baseline="-25000" dirty="0"/>
              <a:t>1</a:t>
            </a:r>
            <a:r>
              <a:rPr lang="en-GB" dirty="0"/>
              <a:t> = A</a:t>
            </a:r>
            <a:r>
              <a:rPr lang="en-GB" baseline="-25000" dirty="0"/>
              <a:t>2</a:t>
            </a:r>
            <a:r>
              <a:rPr lang="en-GB" dirty="0"/>
              <a:t> = {confess (C), stay quiet (Q)}</a:t>
            </a:r>
          </a:p>
          <a:p>
            <a:r>
              <a:rPr lang="en-GB" dirty="0"/>
              <a:t>u</a:t>
            </a:r>
            <a:r>
              <a:rPr lang="en-GB" baseline="-25000" dirty="0"/>
              <a:t>1</a:t>
            </a:r>
            <a:r>
              <a:rPr lang="en-GB" dirty="0"/>
              <a:t>(C, C) =  -3 (both get 3 years)</a:t>
            </a:r>
          </a:p>
          <a:p>
            <a:r>
              <a:rPr lang="en-GB" dirty="0"/>
              <a:t>u</a:t>
            </a:r>
            <a:r>
              <a:rPr lang="en-GB" baseline="-25000" dirty="0"/>
              <a:t>1</a:t>
            </a:r>
            <a:r>
              <a:rPr lang="en-GB" dirty="0"/>
              <a:t>(C, Q) =  0 (player 1 walks free)</a:t>
            </a:r>
          </a:p>
          <a:p>
            <a:r>
              <a:rPr lang="en-GB" dirty="0"/>
              <a:t>u</a:t>
            </a:r>
            <a:r>
              <a:rPr lang="en-GB" baseline="-25000" dirty="0"/>
              <a:t>1</a:t>
            </a:r>
            <a:r>
              <a:rPr lang="en-GB" dirty="0"/>
              <a:t>(Q, C) =  -4 (player 1 gets 4 years)</a:t>
            </a:r>
          </a:p>
          <a:p>
            <a:r>
              <a:rPr lang="en-GB" dirty="0"/>
              <a:t>u</a:t>
            </a:r>
            <a:r>
              <a:rPr lang="en-GB" baseline="-25000" dirty="0"/>
              <a:t>1</a:t>
            </a:r>
            <a:r>
              <a:rPr lang="en-GB" dirty="0"/>
              <a:t>(Q, Q) =  -1 (both get 1 year)</a:t>
            </a:r>
          </a:p>
          <a:p>
            <a:r>
              <a:rPr lang="en-GB" dirty="0"/>
              <a:t>u</a:t>
            </a:r>
            <a:r>
              <a:rPr lang="en-GB" baseline="-25000" dirty="0"/>
              <a:t>2</a:t>
            </a:r>
            <a:r>
              <a:rPr lang="en-GB" dirty="0"/>
              <a:t>(x, y) = u</a:t>
            </a:r>
            <a:r>
              <a:rPr lang="en-GB" baseline="-25000" dirty="0"/>
              <a:t>1</a:t>
            </a:r>
            <a:r>
              <a:rPr lang="en-GB" dirty="0"/>
              <a:t>(y, x)</a:t>
            </a:r>
          </a:p>
          <a:p>
            <a:endParaRPr lang="en-US" dirty="0"/>
          </a:p>
        </p:txBody>
      </p:sp>
      <p:pic>
        <p:nvPicPr>
          <p:cNvPr id="4" name="Picture 3" descr="prison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87624" y="1340768"/>
            <a:ext cx="2111896" cy="1673678"/>
          </a:xfrm>
          <a:prstGeom prst="rect">
            <a:avLst/>
          </a:prstGeom>
        </p:spPr>
      </p:pic>
      <p:pic>
        <p:nvPicPr>
          <p:cNvPr id="5" name="Picture 4" descr="prison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80112" y="1340768"/>
            <a:ext cx="2111896" cy="1673678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4283968" y="1340768"/>
            <a:ext cx="288032" cy="1656184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>
                <a:solidFill>
                  <a:schemeClr val="tx2"/>
                </a:solidFill>
              </a:rPr>
              <a:t>Prisoner’s Dilemma: </a:t>
            </a:r>
            <a:br>
              <a:rPr lang="en-GB" dirty="0">
                <a:solidFill>
                  <a:schemeClr val="tx2"/>
                </a:solidFill>
              </a:rPr>
            </a:br>
            <a:r>
              <a:rPr lang="en-GB" dirty="0">
                <a:solidFill>
                  <a:schemeClr val="tx2"/>
                </a:solidFill>
              </a:rPr>
              <a:t>Matrix Representation</a:t>
            </a:r>
            <a:endParaRPr lang="en-US" dirty="0">
              <a:solidFill>
                <a:schemeClr val="tx2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483768" y="2492896"/>
          <a:ext cx="4320480" cy="15841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602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(</a:t>
                      </a:r>
                      <a:r>
                        <a:rPr lang="en-GB" sz="3200" dirty="0">
                          <a:solidFill>
                            <a:srgbClr val="FF0000"/>
                          </a:solidFill>
                        </a:rPr>
                        <a:t>-1</a:t>
                      </a:r>
                      <a:r>
                        <a:rPr lang="en-GB" sz="3200" dirty="0"/>
                        <a:t>,</a:t>
                      </a:r>
                      <a:r>
                        <a:rPr lang="en-GB" sz="3200" dirty="0">
                          <a:solidFill>
                            <a:schemeClr val="accent1"/>
                          </a:solidFill>
                        </a:rPr>
                        <a:t>-1</a:t>
                      </a:r>
                      <a:r>
                        <a:rPr lang="en-GB" sz="3200" dirty="0"/>
                        <a:t>)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(</a:t>
                      </a:r>
                      <a:r>
                        <a:rPr lang="en-GB" sz="3200" dirty="0">
                          <a:solidFill>
                            <a:srgbClr val="FF0000"/>
                          </a:solidFill>
                        </a:rPr>
                        <a:t>-4</a:t>
                      </a:r>
                      <a:r>
                        <a:rPr lang="en-GB" sz="3200" dirty="0"/>
                        <a:t>, </a:t>
                      </a:r>
                      <a:r>
                        <a:rPr lang="en-GB" sz="3200" dirty="0">
                          <a:solidFill>
                            <a:schemeClr val="accent1"/>
                          </a:solidFill>
                        </a:rPr>
                        <a:t>0</a:t>
                      </a:r>
                      <a:r>
                        <a:rPr lang="en-GB" sz="3200" dirty="0"/>
                        <a:t>)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(</a:t>
                      </a:r>
                      <a:r>
                        <a:rPr lang="en-GB" sz="3200" dirty="0">
                          <a:solidFill>
                            <a:srgbClr val="FF0000"/>
                          </a:solidFill>
                        </a:rPr>
                        <a:t>0</a:t>
                      </a:r>
                      <a:r>
                        <a:rPr lang="en-GB" sz="3200" dirty="0"/>
                        <a:t>, </a:t>
                      </a:r>
                      <a:r>
                        <a:rPr lang="en-GB" sz="3200" dirty="0">
                          <a:solidFill>
                            <a:schemeClr val="accent1"/>
                          </a:solidFill>
                        </a:rPr>
                        <a:t>-4</a:t>
                      </a:r>
                      <a:r>
                        <a:rPr lang="en-GB" sz="3200" dirty="0"/>
                        <a:t>)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(</a:t>
                      </a:r>
                      <a:r>
                        <a:rPr lang="en-GB" sz="3200" dirty="0">
                          <a:solidFill>
                            <a:srgbClr val="FF0000"/>
                          </a:solidFill>
                        </a:rPr>
                        <a:t>-3</a:t>
                      </a:r>
                      <a:r>
                        <a:rPr lang="en-GB" sz="3200" dirty="0"/>
                        <a:t>, </a:t>
                      </a:r>
                      <a:r>
                        <a:rPr lang="en-GB" sz="3200" dirty="0">
                          <a:solidFill>
                            <a:schemeClr val="accent1"/>
                          </a:solidFill>
                        </a:rPr>
                        <a:t>-3</a:t>
                      </a:r>
                      <a:r>
                        <a:rPr lang="en-GB" sz="3200" dirty="0"/>
                        <a:t>)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059832" y="1772816"/>
            <a:ext cx="10513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>
                <a:solidFill>
                  <a:schemeClr val="accent1"/>
                </a:solidFill>
              </a:rPr>
              <a:t>quiet</a:t>
            </a:r>
            <a:endParaRPr lang="en-US" sz="3200" dirty="0">
              <a:solidFill>
                <a:schemeClr val="accent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220072" y="1772816"/>
            <a:ext cx="14237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>
                <a:solidFill>
                  <a:schemeClr val="accent1"/>
                </a:solidFill>
              </a:rPr>
              <a:t>confess</a:t>
            </a:r>
            <a:endParaRPr lang="en-US" sz="3200" dirty="0">
              <a:solidFill>
                <a:schemeClr val="accent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87624" y="2636912"/>
            <a:ext cx="10513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>
                <a:solidFill>
                  <a:srgbClr val="FF0000"/>
                </a:solidFill>
              </a:rPr>
              <a:t>quiet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99592" y="3429000"/>
            <a:ext cx="14237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>
                <a:solidFill>
                  <a:srgbClr val="FF0000"/>
                </a:solidFill>
              </a:rPr>
              <a:t>confess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67544" y="4365104"/>
            <a:ext cx="8229600" cy="190507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sz="3200" dirty="0"/>
              <a:t>Interpretation: the pair (</a:t>
            </a:r>
            <a:r>
              <a:rPr lang="en-GB" sz="3200" dirty="0">
                <a:solidFill>
                  <a:srgbClr val="FF0000"/>
                </a:solidFill>
              </a:rPr>
              <a:t>x</a:t>
            </a:r>
            <a:r>
              <a:rPr lang="en-GB" sz="3200" dirty="0"/>
              <a:t>, </a:t>
            </a:r>
            <a:r>
              <a:rPr lang="en-GB" sz="3200" dirty="0">
                <a:solidFill>
                  <a:schemeClr val="accent1"/>
                </a:solidFill>
              </a:rPr>
              <a:t>y</a:t>
            </a:r>
            <a:r>
              <a:rPr lang="en-GB" sz="3200" dirty="0"/>
              <a:t>) at the intersection of row </a:t>
            </a:r>
            <a:r>
              <a:rPr lang="en-GB" sz="3200" dirty="0" err="1">
                <a:solidFill>
                  <a:srgbClr val="00B050"/>
                </a:solidFill>
              </a:rPr>
              <a:t>i</a:t>
            </a:r>
            <a:r>
              <a:rPr lang="en-GB" sz="3200" dirty="0"/>
              <a:t> and column </a:t>
            </a:r>
            <a:r>
              <a:rPr lang="en-GB" sz="3200" dirty="0">
                <a:solidFill>
                  <a:srgbClr val="00B050"/>
                </a:solidFill>
              </a:rPr>
              <a:t>j</a:t>
            </a:r>
            <a:r>
              <a:rPr lang="en-GB" sz="3200" dirty="0"/>
              <a:t> means </a:t>
            </a:r>
            <a:br>
              <a:rPr lang="en-GB" sz="3200" dirty="0"/>
            </a:br>
            <a:r>
              <a:rPr lang="en-GB" sz="3200" dirty="0"/>
              <a:t>that the row player gets </a:t>
            </a:r>
            <a:r>
              <a:rPr lang="en-GB" sz="3200" dirty="0">
                <a:solidFill>
                  <a:srgbClr val="FF0000"/>
                </a:solidFill>
              </a:rPr>
              <a:t>x</a:t>
            </a:r>
            <a:r>
              <a:rPr lang="en-GB" sz="3200" dirty="0"/>
              <a:t> </a:t>
            </a:r>
            <a:br>
              <a:rPr lang="en-GB" sz="3200" dirty="0"/>
            </a:br>
            <a:r>
              <a:rPr lang="en-GB" sz="3200" dirty="0"/>
              <a:t>and the column player gets </a:t>
            </a:r>
            <a:r>
              <a:rPr lang="en-GB" sz="3200" dirty="0">
                <a:solidFill>
                  <a:schemeClr val="accent1"/>
                </a:solidFill>
              </a:rPr>
              <a:t>y</a:t>
            </a:r>
            <a:r>
              <a:rPr lang="en-GB" sz="3200" dirty="0"/>
              <a:t> </a:t>
            </a: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123728" y="1772816"/>
            <a:ext cx="60465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>
                <a:solidFill>
                  <a:schemeClr val="accent1"/>
                </a:solidFill>
              </a:rPr>
              <a:t>P2</a:t>
            </a:r>
            <a:endParaRPr lang="en-US" sz="3200" dirty="0">
              <a:solidFill>
                <a:schemeClr val="accent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691680" y="2204864"/>
            <a:ext cx="60465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>
                <a:solidFill>
                  <a:srgbClr val="FF0000"/>
                </a:solidFill>
              </a:rPr>
              <a:t>P1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>
                <a:solidFill>
                  <a:schemeClr val="tx2"/>
                </a:solidFill>
              </a:rPr>
              <a:t>Prisoners’ Dilemma: </a:t>
            </a:r>
            <a:br>
              <a:rPr lang="en-GB" dirty="0">
                <a:solidFill>
                  <a:schemeClr val="tx2"/>
                </a:solidFill>
              </a:rPr>
            </a:br>
            <a:r>
              <a:rPr lang="en-GB" dirty="0">
                <a:solidFill>
                  <a:schemeClr val="tx2"/>
                </a:solidFill>
              </a:rPr>
              <a:t>the Rational Outcome </a:t>
            </a:r>
            <a:endParaRPr lang="en-US" dirty="0">
              <a:solidFill>
                <a:schemeClr val="tx2"/>
              </a:solidFill>
            </a:endParaRPr>
          </a:p>
        </p:txBody>
      </p:sp>
      <p:graphicFrame>
        <p:nvGraphicFramePr>
          <p:cNvPr id="10" name="Content Placeholder 3"/>
          <p:cNvGraphicFramePr>
            <a:graphicFrameLocks/>
          </p:cNvGraphicFramePr>
          <p:nvPr/>
        </p:nvGraphicFramePr>
        <p:xfrm>
          <a:off x="6012160" y="2204864"/>
          <a:ext cx="2808312" cy="15841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041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41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(</a:t>
                      </a:r>
                      <a:r>
                        <a:rPr lang="en-GB" sz="3200" dirty="0">
                          <a:solidFill>
                            <a:srgbClr val="FF0000"/>
                          </a:solidFill>
                        </a:rPr>
                        <a:t>-1</a:t>
                      </a:r>
                      <a:r>
                        <a:rPr lang="en-GB" sz="3200" dirty="0"/>
                        <a:t>,</a:t>
                      </a:r>
                      <a:r>
                        <a:rPr lang="en-GB" sz="3200" dirty="0">
                          <a:solidFill>
                            <a:schemeClr val="accent1"/>
                          </a:solidFill>
                        </a:rPr>
                        <a:t>-1</a:t>
                      </a:r>
                      <a:r>
                        <a:rPr lang="en-GB" sz="3200" dirty="0"/>
                        <a:t>)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(</a:t>
                      </a:r>
                      <a:r>
                        <a:rPr lang="en-GB" sz="3200" dirty="0">
                          <a:solidFill>
                            <a:srgbClr val="FF0000"/>
                          </a:solidFill>
                        </a:rPr>
                        <a:t>-4</a:t>
                      </a:r>
                      <a:r>
                        <a:rPr lang="en-GB" sz="3200" dirty="0"/>
                        <a:t>, </a:t>
                      </a:r>
                      <a:r>
                        <a:rPr lang="en-GB" sz="3200" dirty="0">
                          <a:solidFill>
                            <a:schemeClr val="accent1"/>
                          </a:solidFill>
                        </a:rPr>
                        <a:t>0</a:t>
                      </a:r>
                      <a:r>
                        <a:rPr lang="en-GB" sz="3200" dirty="0"/>
                        <a:t>)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(</a:t>
                      </a:r>
                      <a:r>
                        <a:rPr lang="en-GB" sz="3200" dirty="0">
                          <a:solidFill>
                            <a:srgbClr val="FF0000"/>
                          </a:solidFill>
                        </a:rPr>
                        <a:t>0</a:t>
                      </a:r>
                      <a:r>
                        <a:rPr lang="en-GB" sz="3200" dirty="0"/>
                        <a:t>, </a:t>
                      </a:r>
                      <a:r>
                        <a:rPr lang="en-GB" sz="3200" dirty="0">
                          <a:solidFill>
                            <a:schemeClr val="accent1"/>
                          </a:solidFill>
                        </a:rPr>
                        <a:t>-4</a:t>
                      </a:r>
                      <a:r>
                        <a:rPr lang="en-GB" sz="3200" dirty="0"/>
                        <a:t>)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(</a:t>
                      </a:r>
                      <a:r>
                        <a:rPr lang="en-GB" sz="3200" dirty="0">
                          <a:solidFill>
                            <a:srgbClr val="FF0000"/>
                          </a:solidFill>
                        </a:rPr>
                        <a:t>-3</a:t>
                      </a:r>
                      <a:r>
                        <a:rPr lang="en-GB" sz="3200" dirty="0"/>
                        <a:t>, </a:t>
                      </a:r>
                      <a:r>
                        <a:rPr lang="en-GB" sz="3200" dirty="0">
                          <a:solidFill>
                            <a:schemeClr val="accent1"/>
                          </a:solidFill>
                        </a:rPr>
                        <a:t>-3</a:t>
                      </a:r>
                      <a:r>
                        <a:rPr lang="en-GB" sz="3200" dirty="0"/>
                        <a:t>)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467544" y="1412776"/>
            <a:ext cx="8496944" cy="5256584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P1</a:t>
            </a:r>
            <a:r>
              <a:rPr lang="en-GB" dirty="0"/>
              <a:t>’s reasoning: </a:t>
            </a:r>
          </a:p>
          <a:p>
            <a:pPr lvl="1"/>
            <a:r>
              <a:rPr lang="en-GB" dirty="0"/>
              <a:t>if </a:t>
            </a:r>
            <a:r>
              <a:rPr lang="en-GB" dirty="0">
                <a:solidFill>
                  <a:schemeClr val="accent1"/>
                </a:solidFill>
              </a:rPr>
              <a:t>P2</a:t>
            </a:r>
            <a:r>
              <a:rPr lang="en-GB" dirty="0"/>
              <a:t> stays quiet, </a:t>
            </a:r>
            <a:br>
              <a:rPr lang="en-GB" dirty="0"/>
            </a:br>
            <a:r>
              <a:rPr lang="en-GB" dirty="0"/>
              <a:t>I should confess</a:t>
            </a:r>
          </a:p>
          <a:p>
            <a:pPr lvl="1"/>
            <a:r>
              <a:rPr lang="en-GB" dirty="0"/>
              <a:t>if </a:t>
            </a:r>
            <a:r>
              <a:rPr lang="en-GB" dirty="0">
                <a:solidFill>
                  <a:schemeClr val="accent1"/>
                </a:solidFill>
              </a:rPr>
              <a:t>P2</a:t>
            </a:r>
            <a:r>
              <a:rPr lang="en-GB" dirty="0"/>
              <a:t> confesses, </a:t>
            </a:r>
            <a:br>
              <a:rPr lang="en-GB" dirty="0"/>
            </a:br>
            <a:r>
              <a:rPr lang="en-GB" dirty="0"/>
              <a:t>I should confess, too</a:t>
            </a:r>
          </a:p>
          <a:p>
            <a:r>
              <a:rPr lang="en-GB" dirty="0">
                <a:solidFill>
                  <a:schemeClr val="accent1"/>
                </a:solidFill>
              </a:rPr>
              <a:t>P2</a:t>
            </a:r>
            <a:r>
              <a:rPr lang="en-GB" dirty="0"/>
              <a:t> reasons in the same way</a:t>
            </a:r>
          </a:p>
          <a:p>
            <a:r>
              <a:rPr lang="en-GB" dirty="0"/>
              <a:t>Result: both confess and get 3 years in prison.</a:t>
            </a:r>
          </a:p>
          <a:p>
            <a:pPr lvl="1"/>
            <a:r>
              <a:rPr lang="en-GB" dirty="0"/>
              <a:t>note, however, if they chose to cooperate and stay quiet, they could get away with 1 year each.</a:t>
            </a:r>
          </a:p>
          <a:p>
            <a:endParaRPr lang="en-US" dirty="0"/>
          </a:p>
        </p:txBody>
      </p:sp>
      <p:grpSp>
        <p:nvGrpSpPr>
          <p:cNvPr id="3" name="Group 15"/>
          <p:cNvGrpSpPr/>
          <p:nvPr/>
        </p:nvGrpSpPr>
        <p:grpSpPr>
          <a:xfrm>
            <a:off x="5292080" y="1556792"/>
            <a:ext cx="2780542" cy="2240959"/>
            <a:chOff x="251520" y="1628800"/>
            <a:chExt cx="2780542" cy="2240959"/>
          </a:xfrm>
        </p:grpSpPr>
        <p:grpSp>
          <p:nvGrpSpPr>
            <p:cNvPr id="4" name="Group 11"/>
            <p:cNvGrpSpPr/>
            <p:nvPr/>
          </p:nvGrpSpPr>
          <p:grpSpPr>
            <a:xfrm>
              <a:off x="467544" y="1700808"/>
              <a:ext cx="2564518" cy="2168951"/>
              <a:chOff x="1979712" y="1772816"/>
              <a:chExt cx="2564518" cy="2168951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3059832" y="1772816"/>
                <a:ext cx="46038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3200" dirty="0">
                    <a:solidFill>
                      <a:schemeClr val="accent1"/>
                    </a:solidFill>
                  </a:rPr>
                  <a:t>Q</a:t>
                </a:r>
                <a:endParaRPr lang="en-US" sz="3200" dirty="0">
                  <a:solidFill>
                    <a:schemeClr val="accent1"/>
                  </a:solidFill>
                </a:endParaRP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4139952" y="1772816"/>
                <a:ext cx="404278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3200" dirty="0">
                    <a:solidFill>
                      <a:schemeClr val="accent1"/>
                    </a:solidFill>
                  </a:rPr>
                  <a:t>C</a:t>
                </a:r>
                <a:endParaRPr lang="en-US" sz="3200" dirty="0">
                  <a:solidFill>
                    <a:schemeClr val="accent1"/>
                  </a:solidFill>
                </a:endParaRPr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1979712" y="2564904"/>
                <a:ext cx="46038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3200" dirty="0">
                    <a:solidFill>
                      <a:srgbClr val="FF0000"/>
                    </a:solidFill>
                  </a:rPr>
                  <a:t>Q</a:t>
                </a:r>
                <a:endParaRPr lang="en-US" sz="32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1979712" y="3356992"/>
                <a:ext cx="404278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3200" dirty="0">
                    <a:solidFill>
                      <a:srgbClr val="FF0000"/>
                    </a:solidFill>
                  </a:rPr>
                  <a:t>C</a:t>
                </a:r>
                <a:endParaRPr lang="en-US" sz="3200" dirty="0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12" name="TextBox 11"/>
            <p:cNvSpPr txBox="1"/>
            <p:nvPr/>
          </p:nvSpPr>
          <p:spPr>
            <a:xfrm>
              <a:off x="251520" y="1988840"/>
              <a:ext cx="604653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3200" dirty="0">
                  <a:solidFill>
                    <a:srgbClr val="FF0000"/>
                  </a:solidFill>
                </a:rPr>
                <a:t>P1</a:t>
              </a:r>
              <a:endParaRPr lang="en-US" sz="3200" dirty="0">
                <a:solidFill>
                  <a:srgbClr val="FF0000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755576" y="1628800"/>
              <a:ext cx="604653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3200" dirty="0">
                  <a:solidFill>
                    <a:schemeClr val="accent1"/>
                  </a:solidFill>
                </a:rPr>
                <a:t>P2</a:t>
              </a:r>
              <a:endParaRPr lang="en-US" sz="3200" dirty="0">
                <a:solidFill>
                  <a:schemeClr val="accent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2"/>
                </a:solidFill>
              </a:rPr>
              <a:t>Dominant Strategy: Definition 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628800"/>
            <a:ext cx="8568952" cy="4968552"/>
          </a:xfrm>
        </p:spPr>
        <p:txBody>
          <a:bodyPr>
            <a:normAutofit lnSpcReduction="10000"/>
          </a:bodyPr>
          <a:lstStyle/>
          <a:p>
            <a:r>
              <a:rPr lang="en-GB" dirty="0">
                <a:solidFill>
                  <a:schemeClr val="accent1"/>
                </a:solidFill>
              </a:rPr>
              <a:t>Dominant strategy</a:t>
            </a:r>
            <a:r>
              <a:rPr lang="en-GB" dirty="0"/>
              <a:t>: a strategy that is best </a:t>
            </a:r>
            <a:br>
              <a:rPr lang="en-GB" dirty="0"/>
            </a:br>
            <a:r>
              <a:rPr lang="en-GB" dirty="0"/>
              <a:t>for a player no matter what others choose</a:t>
            </a:r>
          </a:p>
          <a:p>
            <a:r>
              <a:rPr lang="en-GB" u="sng" dirty="0"/>
              <a:t>Definition</a:t>
            </a:r>
            <a:r>
              <a:rPr lang="en-GB" dirty="0"/>
              <a:t>: a strategy </a:t>
            </a:r>
            <a:r>
              <a:rPr lang="en-GB" dirty="0">
                <a:solidFill>
                  <a:srgbClr val="FF0000"/>
                </a:solidFill>
              </a:rPr>
              <a:t>a</a:t>
            </a:r>
            <a:r>
              <a:rPr lang="en-GB" dirty="0"/>
              <a:t> of player </a:t>
            </a:r>
            <a:r>
              <a:rPr lang="en-GB" dirty="0">
                <a:solidFill>
                  <a:srgbClr val="FF0000"/>
                </a:solidFill>
              </a:rPr>
              <a:t>i</a:t>
            </a:r>
            <a:r>
              <a:rPr lang="en-GB" dirty="0"/>
              <a:t> is said to be </a:t>
            </a:r>
            <a:br>
              <a:rPr lang="en-GB" dirty="0"/>
            </a:br>
            <a:r>
              <a:rPr lang="en-GB" dirty="0"/>
              <a:t>his </a:t>
            </a:r>
            <a:r>
              <a:rPr lang="en-GB" dirty="0">
                <a:solidFill>
                  <a:schemeClr val="accent1"/>
                </a:solidFill>
              </a:rPr>
              <a:t>dominant strategy</a:t>
            </a:r>
            <a:r>
              <a:rPr lang="en-GB" dirty="0"/>
              <a:t> if</a:t>
            </a:r>
            <a:br>
              <a:rPr lang="en-GB" dirty="0"/>
            </a:br>
            <a:r>
              <a:rPr lang="en-GB" dirty="0"/>
              <a:t>          </a:t>
            </a:r>
            <a:r>
              <a:rPr lang="en-GB" dirty="0" err="1">
                <a:solidFill>
                  <a:srgbClr val="FF0000"/>
                </a:solidFill>
              </a:rPr>
              <a:t>u</a:t>
            </a:r>
            <a:r>
              <a:rPr lang="en-GB" baseline="-25000" dirty="0" err="1">
                <a:solidFill>
                  <a:srgbClr val="FF0000"/>
                </a:solidFill>
              </a:rPr>
              <a:t>i</a:t>
            </a:r>
            <a:r>
              <a:rPr lang="en-GB" baseline="-25000" dirty="0">
                <a:solidFill>
                  <a:srgbClr val="FF0000"/>
                </a:solidFill>
              </a:rPr>
              <a:t> </a:t>
            </a:r>
            <a:r>
              <a:rPr lang="en-GB" dirty="0">
                <a:solidFill>
                  <a:schemeClr val="accent1"/>
                </a:solidFill>
              </a:rPr>
              <a:t>(a</a:t>
            </a:r>
            <a:r>
              <a:rPr lang="en-GB" baseline="-25000" dirty="0">
                <a:solidFill>
                  <a:schemeClr val="accent1"/>
                </a:solidFill>
              </a:rPr>
              <a:t>1</a:t>
            </a:r>
            <a:r>
              <a:rPr lang="en-GB" dirty="0">
                <a:solidFill>
                  <a:schemeClr val="accent1"/>
                </a:solidFill>
              </a:rPr>
              <a:t>, ..., a</a:t>
            </a:r>
            <a:r>
              <a:rPr lang="en-GB" baseline="-25000" dirty="0">
                <a:solidFill>
                  <a:schemeClr val="accent1"/>
                </a:solidFill>
              </a:rPr>
              <a:t>i-1</a:t>
            </a:r>
            <a:r>
              <a:rPr lang="en-GB" dirty="0">
                <a:solidFill>
                  <a:schemeClr val="accent1"/>
                </a:solidFill>
              </a:rPr>
              <a:t>, </a:t>
            </a:r>
            <a:r>
              <a:rPr lang="en-GB" dirty="0">
                <a:solidFill>
                  <a:srgbClr val="FF0000"/>
                </a:solidFill>
              </a:rPr>
              <a:t>a</a:t>
            </a:r>
            <a:r>
              <a:rPr lang="en-GB" dirty="0">
                <a:solidFill>
                  <a:schemeClr val="accent1"/>
                </a:solidFill>
              </a:rPr>
              <a:t>, a</a:t>
            </a:r>
            <a:r>
              <a:rPr lang="en-GB" baseline="-25000" dirty="0">
                <a:solidFill>
                  <a:schemeClr val="accent1"/>
                </a:solidFill>
              </a:rPr>
              <a:t>i+1</a:t>
            </a:r>
            <a:r>
              <a:rPr lang="en-GB" dirty="0">
                <a:solidFill>
                  <a:schemeClr val="accent1"/>
                </a:solidFill>
              </a:rPr>
              <a:t>,  .., a</a:t>
            </a:r>
            <a:r>
              <a:rPr lang="en-GB" baseline="-25000" dirty="0">
                <a:solidFill>
                  <a:schemeClr val="accent1"/>
                </a:solidFill>
              </a:rPr>
              <a:t>n</a:t>
            </a:r>
            <a:r>
              <a:rPr lang="en-GB" dirty="0">
                <a:solidFill>
                  <a:schemeClr val="accent1"/>
                </a:solidFill>
              </a:rPr>
              <a:t>) ≥ </a:t>
            </a:r>
            <a:br>
              <a:rPr lang="en-GB" dirty="0">
                <a:solidFill>
                  <a:schemeClr val="accent1"/>
                </a:solidFill>
              </a:rPr>
            </a:br>
            <a:r>
              <a:rPr lang="en-GB" dirty="0">
                <a:solidFill>
                  <a:schemeClr val="accent1"/>
                </a:solidFill>
              </a:rPr>
              <a:t>                       </a:t>
            </a:r>
            <a:r>
              <a:rPr lang="en-GB" dirty="0" err="1">
                <a:solidFill>
                  <a:srgbClr val="FF0000"/>
                </a:solidFill>
              </a:rPr>
              <a:t>u</a:t>
            </a:r>
            <a:r>
              <a:rPr lang="en-GB" baseline="-25000" dirty="0" err="1">
                <a:solidFill>
                  <a:srgbClr val="FF0000"/>
                </a:solidFill>
              </a:rPr>
              <a:t>i</a:t>
            </a:r>
            <a:r>
              <a:rPr lang="en-GB" baseline="-25000" dirty="0">
                <a:solidFill>
                  <a:schemeClr val="accent1"/>
                </a:solidFill>
              </a:rPr>
              <a:t> </a:t>
            </a:r>
            <a:r>
              <a:rPr lang="en-GB" dirty="0">
                <a:solidFill>
                  <a:schemeClr val="accent1"/>
                </a:solidFill>
              </a:rPr>
              <a:t>(a</a:t>
            </a:r>
            <a:r>
              <a:rPr lang="en-GB" baseline="-25000" dirty="0">
                <a:solidFill>
                  <a:schemeClr val="accent1"/>
                </a:solidFill>
              </a:rPr>
              <a:t>1</a:t>
            </a:r>
            <a:r>
              <a:rPr lang="en-GB" dirty="0">
                <a:solidFill>
                  <a:schemeClr val="accent1"/>
                </a:solidFill>
              </a:rPr>
              <a:t>, ..., a</a:t>
            </a:r>
            <a:r>
              <a:rPr lang="en-GB" baseline="-25000" dirty="0">
                <a:solidFill>
                  <a:schemeClr val="accent1"/>
                </a:solidFill>
              </a:rPr>
              <a:t>i-1</a:t>
            </a:r>
            <a:r>
              <a:rPr lang="en-GB" dirty="0">
                <a:solidFill>
                  <a:schemeClr val="accent1"/>
                </a:solidFill>
              </a:rPr>
              <a:t>, </a:t>
            </a:r>
            <a:r>
              <a:rPr lang="en-GB" dirty="0">
                <a:solidFill>
                  <a:srgbClr val="FF0000"/>
                </a:solidFill>
              </a:rPr>
              <a:t>a’</a:t>
            </a:r>
            <a:r>
              <a:rPr lang="en-GB" dirty="0">
                <a:solidFill>
                  <a:schemeClr val="accent1"/>
                </a:solidFill>
              </a:rPr>
              <a:t>, a</a:t>
            </a:r>
            <a:r>
              <a:rPr lang="en-GB" baseline="-25000" dirty="0">
                <a:solidFill>
                  <a:schemeClr val="accent1"/>
                </a:solidFill>
              </a:rPr>
              <a:t>i+1</a:t>
            </a:r>
            <a:r>
              <a:rPr lang="en-GB" dirty="0">
                <a:solidFill>
                  <a:schemeClr val="accent1"/>
                </a:solidFill>
              </a:rPr>
              <a:t>, ..., a</a:t>
            </a:r>
            <a:r>
              <a:rPr lang="en-GB" baseline="-25000" dirty="0">
                <a:solidFill>
                  <a:schemeClr val="accent1"/>
                </a:solidFill>
              </a:rPr>
              <a:t>n</a:t>
            </a:r>
            <a:r>
              <a:rPr lang="en-GB" dirty="0">
                <a:solidFill>
                  <a:schemeClr val="accent1"/>
                </a:solidFill>
              </a:rPr>
              <a:t>)</a:t>
            </a:r>
            <a:br>
              <a:rPr lang="en-GB" dirty="0">
                <a:solidFill>
                  <a:schemeClr val="accent1"/>
                </a:solidFill>
              </a:rPr>
            </a:br>
            <a:r>
              <a:rPr lang="en-GB" dirty="0"/>
              <a:t>for any </a:t>
            </a:r>
            <a:r>
              <a:rPr lang="en-GB" dirty="0">
                <a:solidFill>
                  <a:srgbClr val="FF0000"/>
                </a:solidFill>
              </a:rPr>
              <a:t>a’ </a:t>
            </a:r>
            <a:r>
              <a:rPr lang="en-GB" dirty="0">
                <a:solidFill>
                  <a:srgbClr val="FF0000"/>
                </a:solidFill>
                <a:sym typeface="Symbol"/>
              </a:rPr>
              <a:t> A</a:t>
            </a:r>
            <a:r>
              <a:rPr lang="en-GB" baseline="-25000" dirty="0">
                <a:solidFill>
                  <a:srgbClr val="FF0000"/>
                </a:solidFill>
                <a:sym typeface="Symbol"/>
              </a:rPr>
              <a:t>i</a:t>
            </a:r>
            <a:r>
              <a:rPr lang="en-GB" dirty="0">
                <a:sym typeface="Symbol"/>
              </a:rPr>
              <a:t> and any strategies</a:t>
            </a:r>
            <a:br>
              <a:rPr lang="en-GB" dirty="0">
                <a:sym typeface="Symbol"/>
              </a:rPr>
            </a:b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>
                <a:solidFill>
                  <a:schemeClr val="accent1"/>
                </a:solidFill>
              </a:rPr>
              <a:t>a</a:t>
            </a:r>
            <a:r>
              <a:rPr lang="en-GB" baseline="-25000" dirty="0">
                <a:solidFill>
                  <a:schemeClr val="accent1"/>
                </a:solidFill>
              </a:rPr>
              <a:t>1</a:t>
            </a:r>
            <a:r>
              <a:rPr lang="en-GB" dirty="0">
                <a:solidFill>
                  <a:schemeClr val="accent1"/>
                </a:solidFill>
              </a:rPr>
              <a:t>, ..., a</a:t>
            </a:r>
            <a:r>
              <a:rPr lang="en-GB" baseline="-25000" dirty="0">
                <a:solidFill>
                  <a:schemeClr val="accent1"/>
                </a:solidFill>
              </a:rPr>
              <a:t>i-1</a:t>
            </a:r>
            <a:r>
              <a:rPr lang="en-GB" dirty="0">
                <a:solidFill>
                  <a:schemeClr val="accent1"/>
                </a:solidFill>
              </a:rPr>
              <a:t>, a</a:t>
            </a:r>
            <a:r>
              <a:rPr lang="en-GB" baseline="-25000" dirty="0">
                <a:solidFill>
                  <a:schemeClr val="accent1"/>
                </a:solidFill>
              </a:rPr>
              <a:t>i+1</a:t>
            </a:r>
            <a:r>
              <a:rPr lang="en-GB" dirty="0">
                <a:solidFill>
                  <a:schemeClr val="accent1"/>
                </a:solidFill>
              </a:rPr>
              <a:t>,  .., a</a:t>
            </a:r>
            <a:r>
              <a:rPr lang="en-GB" baseline="-25000" dirty="0">
                <a:solidFill>
                  <a:schemeClr val="accent1"/>
                </a:solidFill>
              </a:rPr>
              <a:t>n</a:t>
            </a:r>
            <a:r>
              <a:rPr lang="en-GB" baseline="-25000" dirty="0">
                <a:solidFill>
                  <a:srgbClr val="FF0000"/>
                </a:solidFill>
              </a:rPr>
              <a:t> </a:t>
            </a:r>
            <a:r>
              <a:rPr lang="en-GB" dirty="0">
                <a:sym typeface="Symbol"/>
              </a:rPr>
              <a:t>of other players.</a:t>
            </a:r>
          </a:p>
          <a:p>
            <a:r>
              <a:rPr lang="en-GB" dirty="0">
                <a:sym typeface="Symbol"/>
              </a:rPr>
              <a:t>In Prisoners’ Dilemma, Confess is a dominant strategy for each of the players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2"/>
                </a:solidFill>
              </a:rPr>
              <a:t>Dominant Strategy: Discussion 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628800"/>
            <a:ext cx="8568952" cy="4968552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Can a player have more than one dominant strategy?</a:t>
            </a:r>
          </a:p>
          <a:p>
            <a:pPr lvl="1"/>
            <a:r>
              <a:rPr lang="en-GB" dirty="0"/>
              <a:t>what if all actions have the same utility for him?</a:t>
            </a:r>
          </a:p>
          <a:p>
            <a:r>
              <a:rPr lang="en-GB" u="sng" dirty="0"/>
              <a:t>Definition</a:t>
            </a:r>
            <a:r>
              <a:rPr lang="en-GB" dirty="0"/>
              <a:t>: a strategy </a:t>
            </a:r>
            <a:r>
              <a:rPr lang="en-GB" dirty="0">
                <a:solidFill>
                  <a:srgbClr val="FF0000"/>
                </a:solidFill>
              </a:rPr>
              <a:t>a</a:t>
            </a:r>
            <a:r>
              <a:rPr lang="en-GB" dirty="0"/>
              <a:t> of player </a:t>
            </a:r>
            <a:r>
              <a:rPr lang="en-GB" dirty="0">
                <a:solidFill>
                  <a:srgbClr val="FF0000"/>
                </a:solidFill>
              </a:rPr>
              <a:t>i</a:t>
            </a:r>
            <a:r>
              <a:rPr lang="en-GB" dirty="0"/>
              <a:t> is said to be </a:t>
            </a:r>
            <a:br>
              <a:rPr lang="en-GB" dirty="0"/>
            </a:br>
            <a:r>
              <a:rPr lang="en-GB" dirty="0"/>
              <a:t>a </a:t>
            </a:r>
            <a:r>
              <a:rPr lang="en-GB" dirty="0">
                <a:solidFill>
                  <a:schemeClr val="accent1"/>
                </a:solidFill>
              </a:rPr>
              <a:t>dominant strategy</a:t>
            </a:r>
            <a:r>
              <a:rPr lang="en-GB" dirty="0"/>
              <a:t> of player </a:t>
            </a:r>
            <a:r>
              <a:rPr lang="en-GB" dirty="0">
                <a:solidFill>
                  <a:srgbClr val="FF0000"/>
                </a:solidFill>
              </a:rPr>
              <a:t>i</a:t>
            </a:r>
            <a:r>
              <a:rPr lang="en-GB" dirty="0"/>
              <a:t> if</a:t>
            </a:r>
            <a:br>
              <a:rPr lang="en-GB" dirty="0"/>
            </a:br>
            <a:r>
              <a:rPr lang="en-GB" dirty="0"/>
              <a:t>          </a:t>
            </a:r>
            <a:r>
              <a:rPr lang="en-GB" dirty="0" err="1">
                <a:solidFill>
                  <a:srgbClr val="FF0000"/>
                </a:solidFill>
              </a:rPr>
              <a:t>u</a:t>
            </a:r>
            <a:r>
              <a:rPr lang="en-GB" baseline="-25000" dirty="0" err="1">
                <a:solidFill>
                  <a:srgbClr val="FF0000"/>
                </a:solidFill>
              </a:rPr>
              <a:t>i</a:t>
            </a:r>
            <a:r>
              <a:rPr lang="en-GB" baseline="-25000" dirty="0">
                <a:solidFill>
                  <a:srgbClr val="FF0000"/>
                </a:solidFill>
              </a:rPr>
              <a:t> </a:t>
            </a:r>
            <a:r>
              <a:rPr lang="en-GB" dirty="0">
                <a:solidFill>
                  <a:schemeClr val="accent1"/>
                </a:solidFill>
              </a:rPr>
              <a:t>(a</a:t>
            </a:r>
            <a:r>
              <a:rPr lang="en-GB" baseline="-25000" dirty="0">
                <a:solidFill>
                  <a:schemeClr val="accent1"/>
                </a:solidFill>
              </a:rPr>
              <a:t>1</a:t>
            </a:r>
            <a:r>
              <a:rPr lang="en-GB" dirty="0">
                <a:solidFill>
                  <a:schemeClr val="accent1"/>
                </a:solidFill>
              </a:rPr>
              <a:t>, ..., a</a:t>
            </a:r>
            <a:r>
              <a:rPr lang="en-GB" baseline="-25000" dirty="0">
                <a:solidFill>
                  <a:schemeClr val="accent1"/>
                </a:solidFill>
              </a:rPr>
              <a:t>i-1</a:t>
            </a:r>
            <a:r>
              <a:rPr lang="en-GB" dirty="0">
                <a:solidFill>
                  <a:schemeClr val="accent1"/>
                </a:solidFill>
              </a:rPr>
              <a:t>, </a:t>
            </a:r>
            <a:r>
              <a:rPr lang="en-GB" dirty="0">
                <a:solidFill>
                  <a:srgbClr val="FF0000"/>
                </a:solidFill>
              </a:rPr>
              <a:t>a</a:t>
            </a:r>
            <a:r>
              <a:rPr lang="en-GB" dirty="0">
                <a:solidFill>
                  <a:schemeClr val="accent1"/>
                </a:solidFill>
              </a:rPr>
              <a:t>, a</a:t>
            </a:r>
            <a:r>
              <a:rPr lang="en-GB" baseline="-25000" dirty="0">
                <a:solidFill>
                  <a:schemeClr val="accent1"/>
                </a:solidFill>
              </a:rPr>
              <a:t>i+1</a:t>
            </a:r>
            <a:r>
              <a:rPr lang="en-GB" dirty="0">
                <a:solidFill>
                  <a:schemeClr val="accent1"/>
                </a:solidFill>
              </a:rPr>
              <a:t>,  .., a</a:t>
            </a:r>
            <a:r>
              <a:rPr lang="en-GB" baseline="-25000" dirty="0">
                <a:solidFill>
                  <a:schemeClr val="accent1"/>
                </a:solidFill>
              </a:rPr>
              <a:t>n</a:t>
            </a:r>
            <a:r>
              <a:rPr lang="en-GB" dirty="0">
                <a:solidFill>
                  <a:schemeClr val="accent1"/>
                </a:solidFill>
              </a:rPr>
              <a:t>) ≥ </a:t>
            </a:r>
            <a:br>
              <a:rPr lang="en-GB" dirty="0">
                <a:solidFill>
                  <a:schemeClr val="accent1"/>
                </a:solidFill>
              </a:rPr>
            </a:br>
            <a:r>
              <a:rPr lang="en-GB" dirty="0">
                <a:solidFill>
                  <a:schemeClr val="accent1"/>
                </a:solidFill>
              </a:rPr>
              <a:t>                       </a:t>
            </a:r>
            <a:r>
              <a:rPr lang="en-GB" dirty="0" err="1">
                <a:solidFill>
                  <a:srgbClr val="FF0000"/>
                </a:solidFill>
              </a:rPr>
              <a:t>u</a:t>
            </a:r>
            <a:r>
              <a:rPr lang="en-GB" baseline="-25000" dirty="0" err="1">
                <a:solidFill>
                  <a:srgbClr val="FF0000"/>
                </a:solidFill>
              </a:rPr>
              <a:t>i</a:t>
            </a:r>
            <a:r>
              <a:rPr lang="en-GB" baseline="-25000" dirty="0">
                <a:solidFill>
                  <a:schemeClr val="accent1"/>
                </a:solidFill>
              </a:rPr>
              <a:t> </a:t>
            </a:r>
            <a:r>
              <a:rPr lang="en-GB" dirty="0">
                <a:solidFill>
                  <a:schemeClr val="accent1"/>
                </a:solidFill>
              </a:rPr>
              <a:t>(a</a:t>
            </a:r>
            <a:r>
              <a:rPr lang="en-GB" baseline="-25000" dirty="0">
                <a:solidFill>
                  <a:schemeClr val="accent1"/>
                </a:solidFill>
              </a:rPr>
              <a:t>1</a:t>
            </a:r>
            <a:r>
              <a:rPr lang="en-GB" dirty="0">
                <a:solidFill>
                  <a:schemeClr val="accent1"/>
                </a:solidFill>
              </a:rPr>
              <a:t>, ..., a</a:t>
            </a:r>
            <a:r>
              <a:rPr lang="en-GB" baseline="-25000" dirty="0">
                <a:solidFill>
                  <a:schemeClr val="accent1"/>
                </a:solidFill>
              </a:rPr>
              <a:t>i-1</a:t>
            </a:r>
            <a:r>
              <a:rPr lang="en-GB" dirty="0">
                <a:solidFill>
                  <a:schemeClr val="accent1"/>
                </a:solidFill>
              </a:rPr>
              <a:t>, </a:t>
            </a:r>
            <a:r>
              <a:rPr lang="en-GB" dirty="0">
                <a:solidFill>
                  <a:srgbClr val="FF0000"/>
                </a:solidFill>
              </a:rPr>
              <a:t>a’</a:t>
            </a:r>
            <a:r>
              <a:rPr lang="en-GB" dirty="0">
                <a:solidFill>
                  <a:schemeClr val="accent1"/>
                </a:solidFill>
              </a:rPr>
              <a:t>, a</a:t>
            </a:r>
            <a:r>
              <a:rPr lang="en-GB" baseline="-25000" dirty="0">
                <a:solidFill>
                  <a:schemeClr val="accent1"/>
                </a:solidFill>
              </a:rPr>
              <a:t>i+1</a:t>
            </a:r>
            <a:r>
              <a:rPr lang="en-GB" dirty="0">
                <a:solidFill>
                  <a:schemeClr val="accent1"/>
                </a:solidFill>
              </a:rPr>
              <a:t>, ..., a</a:t>
            </a:r>
            <a:r>
              <a:rPr lang="en-GB" baseline="-25000" dirty="0">
                <a:solidFill>
                  <a:schemeClr val="accent1"/>
                </a:solidFill>
              </a:rPr>
              <a:t>n</a:t>
            </a:r>
            <a:r>
              <a:rPr lang="en-GB" dirty="0">
                <a:solidFill>
                  <a:schemeClr val="accent1"/>
                </a:solidFill>
              </a:rPr>
              <a:t>)</a:t>
            </a:r>
            <a:br>
              <a:rPr lang="en-GB" dirty="0">
                <a:solidFill>
                  <a:schemeClr val="accent1"/>
                </a:solidFill>
              </a:rPr>
            </a:br>
            <a:r>
              <a:rPr lang="en-GB" dirty="0"/>
              <a:t>for any </a:t>
            </a:r>
            <a:r>
              <a:rPr lang="en-GB" dirty="0">
                <a:solidFill>
                  <a:srgbClr val="FF0000"/>
                </a:solidFill>
              </a:rPr>
              <a:t>a’ </a:t>
            </a:r>
            <a:r>
              <a:rPr lang="en-GB" dirty="0">
                <a:solidFill>
                  <a:srgbClr val="FF0000"/>
                </a:solidFill>
                <a:sym typeface="Symbol"/>
              </a:rPr>
              <a:t> A</a:t>
            </a:r>
            <a:r>
              <a:rPr lang="en-GB" baseline="-25000" dirty="0">
                <a:solidFill>
                  <a:srgbClr val="FF0000"/>
                </a:solidFill>
                <a:sym typeface="Symbol"/>
              </a:rPr>
              <a:t>i</a:t>
            </a:r>
            <a:r>
              <a:rPr lang="en-GB" dirty="0">
                <a:sym typeface="Symbol"/>
              </a:rPr>
              <a:t> and any strategies</a:t>
            </a:r>
            <a:br>
              <a:rPr lang="en-GB" dirty="0">
                <a:sym typeface="Symbol"/>
              </a:rPr>
            </a:b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>
                <a:solidFill>
                  <a:schemeClr val="accent1"/>
                </a:solidFill>
              </a:rPr>
              <a:t>a</a:t>
            </a:r>
            <a:r>
              <a:rPr lang="en-GB" baseline="-25000" dirty="0">
                <a:solidFill>
                  <a:schemeClr val="accent1"/>
                </a:solidFill>
              </a:rPr>
              <a:t>1</a:t>
            </a:r>
            <a:r>
              <a:rPr lang="en-GB" dirty="0">
                <a:solidFill>
                  <a:schemeClr val="accent1"/>
                </a:solidFill>
              </a:rPr>
              <a:t>, ..., a</a:t>
            </a:r>
            <a:r>
              <a:rPr lang="en-GB" baseline="-25000" dirty="0">
                <a:solidFill>
                  <a:schemeClr val="accent1"/>
                </a:solidFill>
              </a:rPr>
              <a:t>i-1</a:t>
            </a:r>
            <a:r>
              <a:rPr lang="en-GB" dirty="0">
                <a:solidFill>
                  <a:schemeClr val="accent1"/>
                </a:solidFill>
              </a:rPr>
              <a:t>, a</a:t>
            </a:r>
            <a:r>
              <a:rPr lang="en-GB" baseline="-25000" dirty="0">
                <a:solidFill>
                  <a:schemeClr val="accent1"/>
                </a:solidFill>
              </a:rPr>
              <a:t>i+1</a:t>
            </a:r>
            <a:r>
              <a:rPr lang="en-GB" dirty="0">
                <a:solidFill>
                  <a:schemeClr val="accent1"/>
                </a:solidFill>
              </a:rPr>
              <a:t>,  .., a</a:t>
            </a:r>
            <a:r>
              <a:rPr lang="en-GB" baseline="-25000" dirty="0">
                <a:solidFill>
                  <a:schemeClr val="accent1"/>
                </a:solidFill>
              </a:rPr>
              <a:t>n</a:t>
            </a:r>
            <a:r>
              <a:rPr lang="en-GB" baseline="-25000" dirty="0">
                <a:solidFill>
                  <a:srgbClr val="FF0000"/>
                </a:solidFill>
              </a:rPr>
              <a:t> </a:t>
            </a:r>
            <a:r>
              <a:rPr lang="en-GB" dirty="0">
                <a:sym typeface="Symbol"/>
              </a:rPr>
              <a:t>of other players.</a:t>
            </a:r>
          </a:p>
          <a:p>
            <a:r>
              <a:rPr lang="en-GB" dirty="0">
                <a:sym typeface="Symbol"/>
              </a:rPr>
              <a:t>Fact: each player has at most one </a:t>
            </a:r>
            <a:br>
              <a:rPr lang="en-GB" dirty="0">
                <a:sym typeface="Symbol"/>
              </a:rPr>
            </a:br>
            <a:r>
              <a:rPr lang="en-GB" dirty="0">
                <a:sym typeface="Symbol"/>
              </a:rPr>
              <a:t>strictly dominant strategy</a:t>
            </a:r>
            <a:endParaRPr lang="en-GB" dirty="0"/>
          </a:p>
        </p:txBody>
      </p:sp>
      <p:sp>
        <p:nvSpPr>
          <p:cNvPr id="4" name="Rectangular Callout 3"/>
          <p:cNvSpPr/>
          <p:nvPr/>
        </p:nvSpPr>
        <p:spPr>
          <a:xfrm>
            <a:off x="179512" y="4005064"/>
            <a:ext cx="1346448" cy="612648"/>
          </a:xfrm>
          <a:prstGeom prst="wedgeRectCallout">
            <a:avLst>
              <a:gd name="adj1" fmla="val 15120"/>
              <a:gd name="adj2" fmla="val -93338"/>
            </a:avLst>
          </a:prstGeom>
          <a:solidFill>
            <a:schemeClr val="accent1">
              <a:alpha val="1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accent1"/>
                </a:solidFill>
              </a:rPr>
              <a:t>strictly</a:t>
            </a:r>
            <a:endParaRPr lang="en-US" sz="2800" dirty="0">
              <a:solidFill>
                <a:schemeClr val="accent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12160" y="3717032"/>
            <a:ext cx="4138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>
                <a:solidFill>
                  <a:schemeClr val="accent1"/>
                </a:solidFill>
              </a:rPr>
              <a:t>&gt;</a:t>
            </a:r>
            <a:endParaRPr lang="en-US" sz="3600" dirty="0">
              <a:solidFill>
                <a:schemeClr val="accent1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5652120" y="3861048"/>
            <a:ext cx="360040" cy="360040"/>
            <a:chOff x="5652120" y="3861048"/>
            <a:chExt cx="360040" cy="360040"/>
          </a:xfrm>
        </p:grpSpPr>
        <p:cxnSp>
          <p:nvCxnSpPr>
            <p:cNvPr id="7" name="Straight Connector 6"/>
            <p:cNvCxnSpPr/>
            <p:nvPr/>
          </p:nvCxnSpPr>
          <p:spPr>
            <a:xfrm rot="5400000" flipH="1" flipV="1">
              <a:off x="5652120" y="3861048"/>
              <a:ext cx="360040" cy="360040"/>
            </a:xfrm>
            <a:prstGeom prst="lin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16200000" flipH="1">
              <a:off x="5652120" y="3861048"/>
              <a:ext cx="360040" cy="360040"/>
            </a:xfrm>
            <a:prstGeom prst="lin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alpha val="10000"/>
          </a:schemeClr>
        </a:solidFill>
        <a:ln w="9525"/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8100">
          <a:solidFill>
            <a:srgbClr val="FF0000"/>
          </a:solidFill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8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3203</TotalTime>
  <Words>4109</Words>
  <Application>Microsoft Office PowerPoint</Application>
  <PresentationFormat>On-screen Show (4:3)</PresentationFormat>
  <Paragraphs>455</Paragraphs>
  <Slides>48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57" baseType="lpstr">
      <vt:lpstr>等线</vt:lpstr>
      <vt:lpstr>宋体</vt:lpstr>
      <vt:lpstr>Algerian</vt:lpstr>
      <vt:lpstr>Arial</vt:lpstr>
      <vt:lpstr>Calibri</vt:lpstr>
      <vt:lpstr>Cambria Math</vt:lpstr>
      <vt:lpstr>Symbol</vt:lpstr>
      <vt:lpstr>Wingdings</vt:lpstr>
      <vt:lpstr>Office Theme</vt:lpstr>
      <vt:lpstr>Algorithmic Game Theory  Lecture 1</vt:lpstr>
      <vt:lpstr>(Algorithmic) Game Theory</vt:lpstr>
      <vt:lpstr>Games</vt:lpstr>
      <vt:lpstr>Example: Prisoner’s Dilemma</vt:lpstr>
      <vt:lpstr>Prisoner’s Dilemma: the Model</vt:lpstr>
      <vt:lpstr>Prisoner’s Dilemma:  Matrix Representation</vt:lpstr>
      <vt:lpstr>Prisoners’ Dilemma:  the Rational Outcome </vt:lpstr>
      <vt:lpstr>Dominant Strategy: Definition </vt:lpstr>
      <vt:lpstr>Dominant Strategy: Discussion </vt:lpstr>
      <vt:lpstr>Joint Project</vt:lpstr>
      <vt:lpstr>Joint Project vs. Prisoner’s Dilemma </vt:lpstr>
      <vt:lpstr>Going Out For Dinner </vt:lpstr>
      <vt:lpstr>Going Out For Dinner </vt:lpstr>
      <vt:lpstr>Pollution Game</vt:lpstr>
      <vt:lpstr>Prisoner’s Dilemma Styled Games</vt:lpstr>
      <vt:lpstr>Battle of Sexes </vt:lpstr>
      <vt:lpstr>Battle of Sexes </vt:lpstr>
      <vt:lpstr>Notation</vt:lpstr>
      <vt:lpstr>Nash Equilibrium (Nash’51)</vt:lpstr>
      <vt:lpstr>Nash Equilibrium Pictorially</vt:lpstr>
      <vt:lpstr>Battle of Sexes: Nash Equilibrium </vt:lpstr>
      <vt:lpstr>Nash Equilibrium: Caution</vt:lpstr>
      <vt:lpstr>Children Game</vt:lpstr>
      <vt:lpstr>Matching Pennies </vt:lpstr>
      <vt:lpstr>Matching Pennies: Randomization </vt:lpstr>
      <vt:lpstr>Matching Pennies: Randomization</vt:lpstr>
      <vt:lpstr>Matching Pennies: Randomization</vt:lpstr>
      <vt:lpstr>How Should We Play?</vt:lpstr>
      <vt:lpstr>Mixed Strategies</vt:lpstr>
      <vt:lpstr>Computing Expected Utilities: 2 Players</vt:lpstr>
      <vt:lpstr>Equilibria in Mixed Strategies</vt:lpstr>
      <vt:lpstr>Computing Mixed Nash Equilibria</vt:lpstr>
      <vt:lpstr>Computing Mixed NE:  Matching Pennies</vt:lpstr>
      <vt:lpstr>Computing Mixed NE:  Matching Pennies</vt:lpstr>
      <vt:lpstr>Battle of Sexes: Mixed NE</vt:lpstr>
      <vt:lpstr>Battle of Sexes: Mixed NE</vt:lpstr>
      <vt:lpstr>Existence of NE</vt:lpstr>
      <vt:lpstr>Tragedy of the Commons [Lloyd’1833]</vt:lpstr>
      <vt:lpstr>Tragedy of the Commons [Lloyd’1833]</vt:lpstr>
      <vt:lpstr>Tragedy of the Commons [Lloyd’1833]</vt:lpstr>
      <vt:lpstr>Price of Anarchy/Stability</vt:lpstr>
      <vt:lpstr>Dominant Strategy (Review)</vt:lpstr>
      <vt:lpstr>Dominated Strategy</vt:lpstr>
      <vt:lpstr>Exercise</vt:lpstr>
      <vt:lpstr>Questions</vt:lpstr>
      <vt:lpstr>IDSDS</vt:lpstr>
      <vt:lpstr>Today’s Lecture</vt:lpstr>
      <vt:lpstr>Next Lecture (Plan)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MAS371: Mathematical Foundations of Game Theory  Lecture 1</dc:title>
  <dc:creator> </dc:creator>
  <cp:lastModifiedBy>Biaoshuai Tao</cp:lastModifiedBy>
  <cp:revision>40</cp:revision>
  <dcterms:created xsi:type="dcterms:W3CDTF">2011-01-22T04:27:03Z</dcterms:created>
  <dcterms:modified xsi:type="dcterms:W3CDTF">2022-08-22T17:55:03Z</dcterms:modified>
</cp:coreProperties>
</file>