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9" r:id="rId3"/>
    <p:sldId id="280" r:id="rId4"/>
    <p:sldId id="281" r:id="rId5"/>
    <p:sldId id="282" r:id="rId6"/>
    <p:sldId id="283" r:id="rId7"/>
    <p:sldId id="328" r:id="rId8"/>
    <p:sldId id="329" r:id="rId9"/>
    <p:sldId id="330" r:id="rId10"/>
    <p:sldId id="331" r:id="rId11"/>
    <p:sldId id="339" r:id="rId12"/>
    <p:sldId id="332" r:id="rId13"/>
    <p:sldId id="333" r:id="rId14"/>
    <p:sldId id="334" r:id="rId15"/>
    <p:sldId id="335" r:id="rId16"/>
    <p:sldId id="336" r:id="rId17"/>
    <p:sldId id="337" r:id="rId18"/>
    <p:sldId id="356" r:id="rId19"/>
    <p:sldId id="355" r:id="rId20"/>
    <p:sldId id="359" r:id="rId21"/>
    <p:sldId id="357" r:id="rId22"/>
    <p:sldId id="358" r:id="rId23"/>
    <p:sldId id="360" r:id="rId24"/>
    <p:sldId id="340" r:id="rId25"/>
    <p:sldId id="338" r:id="rId26"/>
    <p:sldId id="341" r:id="rId27"/>
    <p:sldId id="342" r:id="rId28"/>
    <p:sldId id="343" r:id="rId29"/>
    <p:sldId id="344" r:id="rId30"/>
    <p:sldId id="345" r:id="rId31"/>
    <p:sldId id="346" r:id="rId32"/>
    <p:sldId id="347" r:id="rId33"/>
    <p:sldId id="348" r:id="rId34"/>
    <p:sldId id="361" r:id="rId35"/>
    <p:sldId id="275" r:id="rId36"/>
    <p:sldId id="349" r:id="rId37"/>
    <p:sldId id="350" r:id="rId38"/>
    <p:sldId id="352" r:id="rId39"/>
    <p:sldId id="351" r:id="rId40"/>
    <p:sldId id="353" r:id="rId41"/>
    <p:sldId id="354" r:id="rId42"/>
    <p:sldId id="265" r:id="rId43"/>
    <p:sldId id="291" r:id="rId44"/>
    <p:sldId id="292" r:id="rId45"/>
    <p:sldId id="293" r:id="rId46"/>
    <p:sldId id="294" r:id="rId47"/>
    <p:sldId id="295" r:id="rId48"/>
    <p:sldId id="296" r:id="rId49"/>
    <p:sldId id="297" r:id="rId5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8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6D1C7-3F65-47B7-B1BD-F74DEAF31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791B16-08BB-4E03-B94E-6C2A9D468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37078-922A-449E-8FF5-5803FFBAA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D7A4-3C01-4E10-B64F-F50C8228FD7E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45909-DBD6-4891-9155-E3C008BA6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C7553-E3B2-419E-A6CB-C0CFEA6F6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F342-38AE-4643-819B-CF2209760B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838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F6FFD-8140-4300-B771-351F4425E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A83393-6AB0-499E-8B35-D8F1AECC51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967C3-7A85-47B3-A822-10F121CDA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D7A4-3C01-4E10-B64F-F50C8228FD7E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F6C98-BAE6-4354-B723-DAB37EF89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BB841-7BA6-4652-9C1E-B68307C3D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F342-38AE-4643-819B-CF2209760B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889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BB5218-282D-4295-AD9F-A6BEE2CEFF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D187B7-D87E-4CDA-94EA-F1547B696F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D3061-53B1-4CF8-9832-BDA3A30E5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D7A4-3C01-4E10-B64F-F50C8228FD7E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C2356-AF23-4A9A-9173-844F86AA9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64E3F-A326-4249-BA10-B96A39F6C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F342-38AE-4643-819B-CF2209760B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29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48597-C294-4CF7-A9AB-0AA00F14D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4DCD5-3B3F-4254-8FF0-6DBC8F3E6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C385E-D0A2-427B-BE0F-39E779FDC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D7A4-3C01-4E10-B64F-F50C8228FD7E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C6823-9AB1-4D50-9847-13830D09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76A9D-5664-4096-BEA3-390845EE8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F342-38AE-4643-819B-CF2209760B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9055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47B40-F4E7-4505-8858-9A6CB9C05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DEE03-9CD7-4EDD-A579-057904E6E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9D2EC-2591-44D0-A12B-75367427A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D7A4-3C01-4E10-B64F-F50C8228FD7E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82DE3-9BDB-4288-B780-B20BD3677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BB064-C1B5-43C8-8E60-B3A68D547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F342-38AE-4643-819B-CF2209760B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737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60FA3-38CE-469B-AA93-2EB365F4F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82298-4FDF-4FED-B4E5-F2D658D72E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5DB9F8-542D-488A-B35A-E908266C6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F2F29-EE03-4934-A3EA-A84FF0B1D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D7A4-3C01-4E10-B64F-F50C8228FD7E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E083D-D6C3-4DD7-AD0B-B85795027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7F9B16-825D-4A6F-AEF7-A32B01038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F342-38AE-4643-819B-CF2209760B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164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DDBE0-BAA4-43C4-88DE-97730A8DF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7E624-8E72-4B3E-971C-79AB05236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75FB3A-1E43-4933-B960-633A8B8B4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E3DFAA-373C-4FF5-B52C-731B5FB625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C0FA8E-5EBA-4C62-8542-71A2612296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4B2AAE-5F02-446E-A9AC-D0CFCBC73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D7A4-3C01-4E10-B64F-F50C8228FD7E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24D8A8-2F29-43FA-9DED-A74156B80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F10C1C-30FE-4BA3-B424-4F7A8EA7D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F342-38AE-4643-819B-CF2209760B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7461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9BCE4-D236-413C-BFBC-CBA5F5343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BB37F9-244C-4978-AB0B-18FA7FB1B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D7A4-3C01-4E10-B64F-F50C8228FD7E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1C12F3-72F6-4BF6-B0B1-EA94D171B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918516-78DA-444D-8E91-3E7AF0D1E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F342-38AE-4643-819B-CF2209760B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5379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6F4EFA-9CD0-4135-A790-4106CBC34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D7A4-3C01-4E10-B64F-F50C8228FD7E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F16098-6D91-41C1-B4EC-FC1842B1D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D4CD7B-77D1-463D-99C0-BE2F3F5C8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F342-38AE-4643-819B-CF2209760B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791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CD049-8900-48D4-B32B-3CF4D2A56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931FF-5CCC-4064-9595-8FF112039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C45463-F9AC-491D-BF72-7028BB50B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90008B-D0EB-4180-BED6-6C6BC97CA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D7A4-3C01-4E10-B64F-F50C8228FD7E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DB8ECF-C2DA-4AF6-9C52-7748C22E7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23D6F7-D6C6-4FD3-B996-5D43B7F7E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F342-38AE-4643-819B-CF2209760B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598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61B5A-FBF3-48DF-94FC-410F424F5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3E09D0-ED05-486E-81A9-DC5F96473B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C3778D-4E85-427E-9716-2BEBD4CE7D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0AEB47-79E1-41BD-8E5B-DAA2816D5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D7A4-3C01-4E10-B64F-F50C8228FD7E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BEAC8-067E-4C38-A7E1-B1C356992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D4593D-1A48-40B1-8688-3B505184A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F342-38AE-4643-819B-CF2209760B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626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B7649B-BFD2-4E85-98A3-2AF250365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8A948A-5439-4411-962C-20E1469C4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C3DD9-F259-4C95-86BA-1E8CCC5C95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3D7A4-3C01-4E10-B64F-F50C8228FD7E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6913B-A315-4BA8-89F6-9F9C7C9E09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EC44C-53DC-458D-8D25-038275B22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AF342-38AE-4643-819B-CF2209760B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01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Algorithmic Game Theory</a:t>
            </a:r>
            <a:br>
              <a:rPr lang="en-GB" dirty="0"/>
            </a:br>
            <a:br>
              <a:rPr lang="en-GB" dirty="0"/>
            </a:br>
            <a:r>
              <a:rPr lang="en-GB" dirty="0">
                <a:solidFill>
                  <a:schemeClr val="tx2"/>
                </a:solidFill>
              </a:rPr>
              <a:t>Lecture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5640" y="4581128"/>
            <a:ext cx="6400800" cy="1752600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Biaoshuai Tao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B1756-C1F9-422E-AAEB-46B45FAE2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This Lecture: Complexity of Finding a NE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A17A5-98AC-4388-99BD-E4BA65BA8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Zero-sum games: </a:t>
            </a:r>
          </a:p>
          <a:p>
            <a:pPr lvl="1"/>
            <a:r>
              <a:rPr lang="en-US" altLang="zh-CN" dirty="0"/>
              <a:t>Polynomial-time computable for two players</a:t>
            </a:r>
          </a:p>
          <a:p>
            <a:pPr lvl="1"/>
            <a:r>
              <a:rPr lang="en-US" altLang="zh-CN" dirty="0"/>
              <a:t>General number of players?</a:t>
            </a:r>
          </a:p>
          <a:p>
            <a:r>
              <a:rPr lang="en-US" altLang="zh-CN" dirty="0"/>
              <a:t>General games:</a:t>
            </a:r>
          </a:p>
          <a:p>
            <a:pPr lvl="1"/>
            <a:r>
              <a:rPr lang="en-US" altLang="zh-CN" dirty="0"/>
              <a:t>Lemke-Howson Algorithm (exponential time)</a:t>
            </a:r>
          </a:p>
          <a:p>
            <a:pPr lvl="1"/>
            <a:r>
              <a:rPr lang="en-US" altLang="zh-CN" dirty="0"/>
              <a:t>PPAD-complete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4944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8DE0A5-DE70-47F9-80F0-7C0A20CA84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Zero-Sum Games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62667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AA7DC-3ABA-4D29-9FE7-39ED627E9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Zero-Sum Game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0AF6E8-E452-4803-AEBA-E78103ECE5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A game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a zero-sum game if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for any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×⋯×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0AF6E8-E452-4803-AEBA-E78103ECE5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511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97853-5F81-4A11-8EFA-3ED391954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Rock-Paper-Scissors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3761E48-3449-4193-BFE5-427BD731C40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1623700"/>
                  </p:ext>
                </p:extLst>
              </p:nvPr>
            </p:nvGraphicFramePr>
            <p:xfrm>
              <a:off x="1845940" y="2636912"/>
              <a:ext cx="8125885" cy="34228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25177">
                      <a:extLst>
                        <a:ext uri="{9D8B030D-6E8A-4147-A177-3AD203B41FA5}">
                          <a16:colId xmlns:a16="http://schemas.microsoft.com/office/drawing/2014/main" val="2881455756"/>
                        </a:ext>
                      </a:extLst>
                    </a:gridCol>
                    <a:gridCol w="1625177">
                      <a:extLst>
                        <a:ext uri="{9D8B030D-6E8A-4147-A177-3AD203B41FA5}">
                          <a16:colId xmlns:a16="http://schemas.microsoft.com/office/drawing/2014/main" val="2030223592"/>
                        </a:ext>
                      </a:extLst>
                    </a:gridCol>
                    <a:gridCol w="1625177">
                      <a:extLst>
                        <a:ext uri="{9D8B030D-6E8A-4147-A177-3AD203B41FA5}">
                          <a16:colId xmlns:a16="http://schemas.microsoft.com/office/drawing/2014/main" val="2990658758"/>
                        </a:ext>
                      </a:extLst>
                    </a:gridCol>
                    <a:gridCol w="1625177">
                      <a:extLst>
                        <a:ext uri="{9D8B030D-6E8A-4147-A177-3AD203B41FA5}">
                          <a16:colId xmlns:a16="http://schemas.microsoft.com/office/drawing/2014/main" val="266902982"/>
                        </a:ext>
                      </a:extLst>
                    </a:gridCol>
                    <a:gridCol w="1625177">
                      <a:extLst>
                        <a:ext uri="{9D8B030D-6E8A-4147-A177-3AD203B41FA5}">
                          <a16:colId xmlns:a16="http://schemas.microsoft.com/office/drawing/2014/main" val="1840572261"/>
                        </a:ext>
                      </a:extLst>
                    </a:gridCol>
                  </a:tblGrid>
                  <a:tr h="684570">
                    <a:tc rowSpan="2" gridSpan="2">
                      <a:txBody>
                        <a:bodyPr/>
                        <a:lstStyle/>
                        <a:p>
                          <a:pPr algn="ctr"/>
                          <a:endParaRPr lang="zh-CN" altLang="en-US" sz="2800" dirty="0"/>
                        </a:p>
                      </a:txBody>
                      <a:tcPr/>
                    </a:tc>
                    <a:tc rowSpan="2"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/>
                            <a:t>Player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8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zh-CN" alt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7207039"/>
                      </a:ext>
                    </a:extLst>
                  </a:tr>
                  <a:tr h="684570">
                    <a:tc gridSpan="2"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/>
                            <a:t>Rock</a:t>
                          </a:r>
                          <a:endParaRPr lang="zh-CN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/>
                            <a:t>Scissors</a:t>
                          </a:r>
                          <a:endParaRPr lang="zh-CN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/>
                            <a:t>Paper</a:t>
                          </a:r>
                          <a:endParaRPr lang="zh-CN" alt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1233026"/>
                      </a:ext>
                    </a:extLst>
                  </a:tr>
                  <a:tr h="684570">
                    <a:tc rowSpan="3">
                      <a:txBody>
                        <a:bodyPr/>
                        <a:lstStyle/>
                        <a:p>
                          <a:pPr algn="ctr"/>
                          <a:endParaRPr lang="en-US" altLang="zh-CN" sz="2800" dirty="0"/>
                        </a:p>
                        <a:p>
                          <a:pPr algn="ctr"/>
                          <a:endParaRPr lang="en-US" altLang="zh-CN" sz="2800" dirty="0"/>
                        </a:p>
                        <a:p>
                          <a:pPr algn="ctr"/>
                          <a:r>
                            <a:rPr lang="en-US" altLang="zh-CN" sz="2800" dirty="0"/>
                            <a:t>Player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8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endParaRPr lang="zh-CN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/>
                            <a:t>Rock</a:t>
                          </a:r>
                          <a:endParaRPr lang="zh-CN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600" dirty="0"/>
                            <a:t>0, 0</a:t>
                          </a:r>
                          <a:endParaRPr lang="zh-CN" alt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600" dirty="0"/>
                            <a:t>1, -1</a:t>
                          </a:r>
                          <a:endParaRPr lang="zh-CN" alt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600" dirty="0"/>
                            <a:t>-1, 1</a:t>
                          </a:r>
                          <a:endParaRPr lang="zh-CN" altLang="en-US" sz="3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0269385"/>
                      </a:ext>
                    </a:extLst>
                  </a:tr>
                  <a:tr h="684570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/>
                            <a:t>Scissors</a:t>
                          </a:r>
                          <a:endParaRPr lang="zh-CN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600" dirty="0"/>
                            <a:t>-1, 1</a:t>
                          </a:r>
                          <a:endParaRPr lang="zh-CN" alt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600" dirty="0"/>
                            <a:t>0, 0</a:t>
                          </a:r>
                          <a:endParaRPr lang="zh-CN" alt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600" dirty="0"/>
                            <a:t>1, -1</a:t>
                          </a:r>
                          <a:endParaRPr lang="zh-CN" altLang="en-US" sz="3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3601096"/>
                      </a:ext>
                    </a:extLst>
                  </a:tr>
                  <a:tr h="684570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/>
                            <a:t>Paper</a:t>
                          </a:r>
                          <a:endParaRPr lang="zh-CN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600" dirty="0"/>
                            <a:t>1, 1</a:t>
                          </a:r>
                          <a:endParaRPr lang="zh-CN" alt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600" dirty="0"/>
                            <a:t>-1, 1</a:t>
                          </a:r>
                          <a:endParaRPr lang="zh-CN" alt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600" dirty="0"/>
                            <a:t>0, 0</a:t>
                          </a:r>
                          <a:endParaRPr lang="zh-CN" altLang="en-US" sz="3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22381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3761E48-3449-4193-BFE5-427BD731C40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1623700"/>
                  </p:ext>
                </p:extLst>
              </p:nvPr>
            </p:nvGraphicFramePr>
            <p:xfrm>
              <a:off x="1845940" y="2636912"/>
              <a:ext cx="8125885" cy="34228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25177">
                      <a:extLst>
                        <a:ext uri="{9D8B030D-6E8A-4147-A177-3AD203B41FA5}">
                          <a16:colId xmlns:a16="http://schemas.microsoft.com/office/drawing/2014/main" val="2881455756"/>
                        </a:ext>
                      </a:extLst>
                    </a:gridCol>
                    <a:gridCol w="1625177">
                      <a:extLst>
                        <a:ext uri="{9D8B030D-6E8A-4147-A177-3AD203B41FA5}">
                          <a16:colId xmlns:a16="http://schemas.microsoft.com/office/drawing/2014/main" val="2030223592"/>
                        </a:ext>
                      </a:extLst>
                    </a:gridCol>
                    <a:gridCol w="1625177">
                      <a:extLst>
                        <a:ext uri="{9D8B030D-6E8A-4147-A177-3AD203B41FA5}">
                          <a16:colId xmlns:a16="http://schemas.microsoft.com/office/drawing/2014/main" val="2990658758"/>
                        </a:ext>
                      </a:extLst>
                    </a:gridCol>
                    <a:gridCol w="1625177">
                      <a:extLst>
                        <a:ext uri="{9D8B030D-6E8A-4147-A177-3AD203B41FA5}">
                          <a16:colId xmlns:a16="http://schemas.microsoft.com/office/drawing/2014/main" val="266902982"/>
                        </a:ext>
                      </a:extLst>
                    </a:gridCol>
                    <a:gridCol w="1625177">
                      <a:extLst>
                        <a:ext uri="{9D8B030D-6E8A-4147-A177-3AD203B41FA5}">
                          <a16:colId xmlns:a16="http://schemas.microsoft.com/office/drawing/2014/main" val="1840572261"/>
                        </a:ext>
                      </a:extLst>
                    </a:gridCol>
                  </a:tblGrid>
                  <a:tr h="684570">
                    <a:tc rowSpan="2" gridSpan="2">
                      <a:txBody>
                        <a:bodyPr/>
                        <a:lstStyle/>
                        <a:p>
                          <a:pPr algn="ctr"/>
                          <a:endParaRPr lang="zh-CN" altLang="en-US" sz="2800" dirty="0"/>
                        </a:p>
                      </a:txBody>
                      <a:tcPr/>
                    </a:tc>
                    <a:tc rowSpan="2"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66875" t="-8850" r="-250" b="-42477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7207039"/>
                      </a:ext>
                    </a:extLst>
                  </a:tr>
                  <a:tr h="684570">
                    <a:tc gridSpan="2"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/>
                            <a:t>Rock</a:t>
                          </a:r>
                          <a:endParaRPr lang="zh-CN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/>
                            <a:t>Scissors</a:t>
                          </a:r>
                          <a:endParaRPr lang="zh-CN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/>
                            <a:t>Paper</a:t>
                          </a:r>
                          <a:endParaRPr lang="zh-CN" alt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1233026"/>
                      </a:ext>
                    </a:extLst>
                  </a:tr>
                  <a:tr h="684570">
                    <a:tc rowSpan="3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75" t="-69527" r="-400375" b="-88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/>
                            <a:t>Rock</a:t>
                          </a:r>
                          <a:endParaRPr lang="zh-CN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600" dirty="0"/>
                            <a:t>0, 0</a:t>
                          </a:r>
                          <a:endParaRPr lang="zh-CN" alt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600" dirty="0"/>
                            <a:t>1, -1</a:t>
                          </a:r>
                          <a:endParaRPr lang="zh-CN" alt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600" dirty="0"/>
                            <a:t>-1, 1</a:t>
                          </a:r>
                          <a:endParaRPr lang="zh-CN" altLang="en-US" sz="3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0269385"/>
                      </a:ext>
                    </a:extLst>
                  </a:tr>
                  <a:tr h="684570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/>
                            <a:t>Scissors</a:t>
                          </a:r>
                          <a:endParaRPr lang="zh-CN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600" dirty="0"/>
                            <a:t>-1, 1</a:t>
                          </a:r>
                          <a:endParaRPr lang="zh-CN" alt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600" dirty="0"/>
                            <a:t>0, 0</a:t>
                          </a:r>
                          <a:endParaRPr lang="zh-CN" alt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600" dirty="0"/>
                            <a:t>1, -1</a:t>
                          </a:r>
                          <a:endParaRPr lang="zh-CN" altLang="en-US" sz="3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3601096"/>
                      </a:ext>
                    </a:extLst>
                  </a:tr>
                  <a:tr h="684570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/>
                            <a:t>Paper</a:t>
                          </a:r>
                          <a:endParaRPr lang="zh-CN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600" dirty="0"/>
                            <a:t>1, 1</a:t>
                          </a:r>
                          <a:endParaRPr lang="zh-CN" alt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600" dirty="0"/>
                            <a:t>-1, 1</a:t>
                          </a:r>
                          <a:endParaRPr lang="zh-CN" alt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600" dirty="0"/>
                            <a:t>0, 0</a:t>
                          </a:r>
                          <a:endParaRPr lang="zh-CN" altLang="en-US" sz="3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223814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23886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97853-5F81-4A11-8EFA-3ED391954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Rock-Paper-Scissors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E612B-76C8-4EB9-9E45-F32BDA664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96479"/>
          </a:xfrm>
        </p:spPr>
        <p:txBody>
          <a:bodyPr/>
          <a:lstStyle/>
          <a:p>
            <a:r>
              <a:rPr lang="en-US" altLang="zh-CN" dirty="0"/>
              <a:t>We can use only one number in each cell to represent a 2-player zero-sum game.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D1AFA76-772D-4576-B24C-9E2A53D44D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7030866"/>
                  </p:ext>
                </p:extLst>
              </p:nvPr>
            </p:nvGraphicFramePr>
            <p:xfrm>
              <a:off x="1845940" y="3014594"/>
              <a:ext cx="8125885" cy="34228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25177">
                      <a:extLst>
                        <a:ext uri="{9D8B030D-6E8A-4147-A177-3AD203B41FA5}">
                          <a16:colId xmlns:a16="http://schemas.microsoft.com/office/drawing/2014/main" val="2881455756"/>
                        </a:ext>
                      </a:extLst>
                    </a:gridCol>
                    <a:gridCol w="1625177">
                      <a:extLst>
                        <a:ext uri="{9D8B030D-6E8A-4147-A177-3AD203B41FA5}">
                          <a16:colId xmlns:a16="http://schemas.microsoft.com/office/drawing/2014/main" val="2030223592"/>
                        </a:ext>
                      </a:extLst>
                    </a:gridCol>
                    <a:gridCol w="1625177">
                      <a:extLst>
                        <a:ext uri="{9D8B030D-6E8A-4147-A177-3AD203B41FA5}">
                          <a16:colId xmlns:a16="http://schemas.microsoft.com/office/drawing/2014/main" val="2990658758"/>
                        </a:ext>
                      </a:extLst>
                    </a:gridCol>
                    <a:gridCol w="1625177">
                      <a:extLst>
                        <a:ext uri="{9D8B030D-6E8A-4147-A177-3AD203B41FA5}">
                          <a16:colId xmlns:a16="http://schemas.microsoft.com/office/drawing/2014/main" val="266902982"/>
                        </a:ext>
                      </a:extLst>
                    </a:gridCol>
                    <a:gridCol w="1625177">
                      <a:extLst>
                        <a:ext uri="{9D8B030D-6E8A-4147-A177-3AD203B41FA5}">
                          <a16:colId xmlns:a16="http://schemas.microsoft.com/office/drawing/2014/main" val="1840572261"/>
                        </a:ext>
                      </a:extLst>
                    </a:gridCol>
                  </a:tblGrid>
                  <a:tr h="684570">
                    <a:tc rowSpan="2" gridSpan="2">
                      <a:txBody>
                        <a:bodyPr/>
                        <a:lstStyle/>
                        <a:p>
                          <a:pPr algn="ctr"/>
                          <a:endParaRPr lang="zh-CN" altLang="en-US" sz="2800" dirty="0"/>
                        </a:p>
                      </a:txBody>
                      <a:tcPr/>
                    </a:tc>
                    <a:tc rowSpan="2"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/>
                            <a:t>Player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8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zh-CN" alt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7207039"/>
                      </a:ext>
                    </a:extLst>
                  </a:tr>
                  <a:tr h="684570">
                    <a:tc gridSpan="2"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/>
                            <a:t>Rock</a:t>
                          </a:r>
                          <a:endParaRPr lang="zh-CN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/>
                            <a:t>Scissors</a:t>
                          </a:r>
                          <a:endParaRPr lang="zh-CN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/>
                            <a:t>Paper</a:t>
                          </a:r>
                          <a:endParaRPr lang="zh-CN" alt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1233026"/>
                      </a:ext>
                    </a:extLst>
                  </a:tr>
                  <a:tr h="684570">
                    <a:tc rowSpan="3">
                      <a:txBody>
                        <a:bodyPr/>
                        <a:lstStyle/>
                        <a:p>
                          <a:pPr algn="ctr"/>
                          <a:endParaRPr lang="en-US" altLang="zh-CN" sz="2800" dirty="0"/>
                        </a:p>
                        <a:p>
                          <a:pPr algn="ctr"/>
                          <a:endParaRPr lang="en-US" altLang="zh-CN" sz="2800" dirty="0"/>
                        </a:p>
                        <a:p>
                          <a:pPr algn="ctr"/>
                          <a:r>
                            <a:rPr lang="en-US" altLang="zh-CN" sz="2800" dirty="0"/>
                            <a:t>Player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8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endParaRPr lang="zh-CN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/>
                            <a:t>Rock</a:t>
                          </a:r>
                          <a:endParaRPr lang="zh-CN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600" dirty="0"/>
                            <a:t>0</a:t>
                          </a:r>
                          <a:endParaRPr lang="zh-CN" alt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600" dirty="0"/>
                            <a:t>1</a:t>
                          </a:r>
                          <a:endParaRPr lang="zh-CN" alt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600" dirty="0"/>
                            <a:t>-1</a:t>
                          </a:r>
                          <a:endParaRPr lang="zh-CN" altLang="en-US" sz="3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0269385"/>
                      </a:ext>
                    </a:extLst>
                  </a:tr>
                  <a:tr h="684570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/>
                            <a:t>Scissors</a:t>
                          </a:r>
                          <a:endParaRPr lang="zh-CN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600" dirty="0"/>
                            <a:t>-1</a:t>
                          </a:r>
                          <a:endParaRPr lang="zh-CN" alt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600" dirty="0"/>
                            <a:t>0</a:t>
                          </a:r>
                          <a:endParaRPr lang="zh-CN" alt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600" dirty="0"/>
                            <a:t>1</a:t>
                          </a:r>
                          <a:endParaRPr lang="zh-CN" altLang="en-US" sz="3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3601096"/>
                      </a:ext>
                    </a:extLst>
                  </a:tr>
                  <a:tr h="684570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/>
                            <a:t>Paper</a:t>
                          </a:r>
                          <a:endParaRPr lang="zh-CN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600" dirty="0"/>
                            <a:t>1</a:t>
                          </a:r>
                          <a:endParaRPr lang="zh-CN" alt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600" dirty="0"/>
                            <a:t>-1</a:t>
                          </a:r>
                          <a:endParaRPr lang="zh-CN" alt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600" dirty="0"/>
                            <a:t>0</a:t>
                          </a:r>
                          <a:endParaRPr lang="zh-CN" altLang="en-US" sz="3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22381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D1AFA76-772D-4576-B24C-9E2A53D44D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7030866"/>
                  </p:ext>
                </p:extLst>
              </p:nvPr>
            </p:nvGraphicFramePr>
            <p:xfrm>
              <a:off x="1845940" y="3014594"/>
              <a:ext cx="8125885" cy="34228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25177">
                      <a:extLst>
                        <a:ext uri="{9D8B030D-6E8A-4147-A177-3AD203B41FA5}">
                          <a16:colId xmlns:a16="http://schemas.microsoft.com/office/drawing/2014/main" val="2881455756"/>
                        </a:ext>
                      </a:extLst>
                    </a:gridCol>
                    <a:gridCol w="1625177">
                      <a:extLst>
                        <a:ext uri="{9D8B030D-6E8A-4147-A177-3AD203B41FA5}">
                          <a16:colId xmlns:a16="http://schemas.microsoft.com/office/drawing/2014/main" val="2030223592"/>
                        </a:ext>
                      </a:extLst>
                    </a:gridCol>
                    <a:gridCol w="1625177">
                      <a:extLst>
                        <a:ext uri="{9D8B030D-6E8A-4147-A177-3AD203B41FA5}">
                          <a16:colId xmlns:a16="http://schemas.microsoft.com/office/drawing/2014/main" val="2990658758"/>
                        </a:ext>
                      </a:extLst>
                    </a:gridCol>
                    <a:gridCol w="1625177">
                      <a:extLst>
                        <a:ext uri="{9D8B030D-6E8A-4147-A177-3AD203B41FA5}">
                          <a16:colId xmlns:a16="http://schemas.microsoft.com/office/drawing/2014/main" val="266902982"/>
                        </a:ext>
                      </a:extLst>
                    </a:gridCol>
                    <a:gridCol w="1625177">
                      <a:extLst>
                        <a:ext uri="{9D8B030D-6E8A-4147-A177-3AD203B41FA5}">
                          <a16:colId xmlns:a16="http://schemas.microsoft.com/office/drawing/2014/main" val="1840572261"/>
                        </a:ext>
                      </a:extLst>
                    </a:gridCol>
                  </a:tblGrid>
                  <a:tr h="684570">
                    <a:tc rowSpan="2" gridSpan="2">
                      <a:txBody>
                        <a:bodyPr/>
                        <a:lstStyle/>
                        <a:p>
                          <a:pPr algn="ctr"/>
                          <a:endParaRPr lang="zh-CN" altLang="en-US" sz="2800" dirty="0"/>
                        </a:p>
                      </a:txBody>
                      <a:tcPr/>
                    </a:tc>
                    <a:tc rowSpan="2"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66875" t="-8850" r="-250" b="-42477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7207039"/>
                      </a:ext>
                    </a:extLst>
                  </a:tr>
                  <a:tr h="684570">
                    <a:tc gridSpan="2"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/>
                            <a:t>Rock</a:t>
                          </a:r>
                          <a:endParaRPr lang="zh-CN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/>
                            <a:t>Scissors</a:t>
                          </a:r>
                          <a:endParaRPr lang="zh-CN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/>
                            <a:t>Paper</a:t>
                          </a:r>
                          <a:endParaRPr lang="zh-CN" alt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1233026"/>
                      </a:ext>
                    </a:extLst>
                  </a:tr>
                  <a:tr h="684570">
                    <a:tc rowSpan="3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75" t="-69527" r="-400375" b="-88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/>
                            <a:t>Rock</a:t>
                          </a:r>
                          <a:endParaRPr lang="zh-CN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600" dirty="0"/>
                            <a:t>0</a:t>
                          </a:r>
                          <a:endParaRPr lang="zh-CN" alt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600" dirty="0"/>
                            <a:t>1</a:t>
                          </a:r>
                          <a:endParaRPr lang="zh-CN" alt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600" dirty="0"/>
                            <a:t>-1</a:t>
                          </a:r>
                          <a:endParaRPr lang="zh-CN" altLang="en-US" sz="3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0269385"/>
                      </a:ext>
                    </a:extLst>
                  </a:tr>
                  <a:tr h="684570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/>
                            <a:t>Scissors</a:t>
                          </a:r>
                          <a:endParaRPr lang="zh-CN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600" dirty="0"/>
                            <a:t>-1</a:t>
                          </a:r>
                          <a:endParaRPr lang="zh-CN" alt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600" dirty="0"/>
                            <a:t>0</a:t>
                          </a:r>
                          <a:endParaRPr lang="zh-CN" alt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600" dirty="0"/>
                            <a:t>1</a:t>
                          </a:r>
                          <a:endParaRPr lang="zh-CN" altLang="en-US" sz="3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3601096"/>
                      </a:ext>
                    </a:extLst>
                  </a:tr>
                  <a:tr h="684570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/>
                            <a:t>Paper</a:t>
                          </a:r>
                          <a:endParaRPr lang="zh-CN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600" dirty="0"/>
                            <a:t>1</a:t>
                          </a:r>
                          <a:endParaRPr lang="zh-CN" alt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600" dirty="0"/>
                            <a:t>-1</a:t>
                          </a:r>
                          <a:endParaRPr lang="zh-CN" alt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600" dirty="0"/>
                            <a:t>0</a:t>
                          </a:r>
                          <a:endParaRPr lang="zh-CN" altLang="en-US" sz="3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223814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90603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777EA-2DED-46D6-B347-384A9F732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Payoff Matrix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49AC05-A04F-444D-BA97-309FC8A379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Given player 1’s strategy </a:t>
                </a:r>
                <a14:m>
                  <m:oMath xmlns:m="http://schemas.openxmlformats.org/officeDocument/2006/math">
                    <m:r>
                      <a:rPr lang="en-US" altLang="zh-CN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altLang="zh-CN" dirty="0"/>
                  <a:t> and player 2’s strategy </a:t>
                </a:r>
                <a14:m>
                  <m:oMath xmlns:m="http://schemas.openxmlformats.org/officeDocument/2006/math">
                    <m:r>
                      <a:rPr lang="en-US" altLang="zh-CN" b="1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r>
                  <a:rPr lang="en-US" altLang="zh-CN" dirty="0"/>
                  <a:t>,</a:t>
                </a:r>
              </a:p>
              <a:p>
                <a:r>
                  <a:rPr lang="en-US" altLang="zh-CN" dirty="0"/>
                  <a:t>The utility for player 1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1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CN" dirty="0"/>
                  <a:t>, and the utility for player 2 is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1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Player 1 would like to maximizes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1" smtClean="0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r>
                  <a:rPr lang="en-US" altLang="zh-CN" dirty="0"/>
                  <a:t>, while player 2 would like to minimize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1" smtClean="0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49AC05-A04F-444D-BA97-309FC8A379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294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D448B-3618-409A-A3BD-48BAE9D18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von Neumann’s Minimax Theorem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ED966A-D135-40EF-A3AD-E09F99C32D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2" y="5215285"/>
                <a:ext cx="9756574" cy="145407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Suppose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chooses strategy first. Similarly, the utility 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altLang="zh-CN" b="1">
                              <a:latin typeface="Cambria Math" panose="02040503050406030204" pitchFamily="18" charset="0"/>
                            </a:rPr>
                            <m:t>𝐲</m:t>
                          </m:r>
                        </m:lim>
                      </m:limLow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limLow>
                        <m:limLow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altLang="zh-CN" b="1">
                              <a:latin typeface="Cambria Math" panose="02040503050406030204" pitchFamily="18" charset="0"/>
                            </a:rPr>
                            <m:t>𝐱</m:t>
                          </m:r>
                        </m:lim>
                      </m:limLow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b="1" smtClean="0">
                          <a:latin typeface="Cambria Math" panose="02040503050406030204" pitchFamily="18" charset="0"/>
                        </a:rPr>
                        <m:t>𝐲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ED966A-D135-40EF-A3AD-E09F99C32D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2" y="5215285"/>
                <a:ext cx="9756574" cy="1454075"/>
              </a:xfrm>
              <a:blipFill>
                <a:blip r:embed="rId2"/>
                <a:stretch>
                  <a:fillRect l="-1125" t="-7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10E881-C601-4346-B0CE-DBE0D6E5F3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02" y="1733364"/>
                <a:ext cx="9144000" cy="11915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74320" indent="-27432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SzPct val="100000"/>
                  <a:buFont typeface="Arial" pitchFamily="34" charset="0"/>
                  <a:buChar char="▪"/>
                  <a:defRPr sz="24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1pPr>
                <a:lvl2pPr marL="548640" indent="-27432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Consolas" pitchFamily="49" charset="0"/>
                  <a:buChar char="–"/>
                  <a:defRPr sz="20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2pPr>
                <a:lvl3pPr marL="77724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Arial" pitchFamily="34" charset="0"/>
                  <a:buChar char="▪"/>
                  <a:defRPr sz="18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3pPr>
                <a:lvl4pPr marL="100584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Consolas" pitchFamily="49" charset="0"/>
                  <a:buChar char="–"/>
                  <a:defRPr sz="16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4pPr>
                <a:lvl5pPr marL="123444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Arial" pitchFamily="34" charset="0"/>
                  <a:buChar char="▪"/>
                  <a:defRPr sz="16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5pPr>
                <a:lvl6pPr marL="146304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Consolas" pitchFamily="49" charset="0"/>
                  <a:buChar char="–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69164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Arial" pitchFamily="34" charset="0"/>
                  <a:buChar char="▪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Consolas" pitchFamily="49" charset="0"/>
                  <a:buChar char="–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4884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Arial" pitchFamily="34" charset="0"/>
                  <a:buChar char="▪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/>
                  <a:t>Suppose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chooses a strategy first. Knowing that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will play the best response,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will choose an optimal strategy </a:t>
                </a:r>
                <a14:m>
                  <m:oMath xmlns:m="http://schemas.openxmlformats.org/officeDocument/2006/math">
                    <m:r>
                      <a:rPr lang="en-US" altLang="zh-CN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that maximizes his/her utility: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10E881-C601-4346-B0CE-DBE0D6E5F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2" y="1733364"/>
                <a:ext cx="9144000" cy="1191580"/>
              </a:xfrm>
              <a:prstGeom prst="rect">
                <a:avLst/>
              </a:prstGeom>
              <a:blipFill>
                <a:blip r:embed="rId3"/>
                <a:stretch>
                  <a:fillRect l="-867" t="-7143" r="-1333" b="-20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6BDCA5-222E-4BB4-9584-3536F020D92D}"/>
                  </a:ext>
                </a:extLst>
              </p:cNvPr>
              <p:cNvSpPr txBox="1"/>
              <p:nvPr/>
            </p:nvSpPr>
            <p:spPr>
              <a:xfrm>
                <a:off x="4511825" y="3362909"/>
                <a:ext cx="2716833" cy="844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altLang="zh-CN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</m:lim>
                      </m:limLow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 </m:t>
                      </m:r>
                      <m:limLow>
                        <m:limLow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altLang="zh-CN" sz="2400" b="1">
                              <a:latin typeface="Cambria Math" panose="02040503050406030204" pitchFamily="18" charset="0"/>
                            </a:rPr>
                            <m:t>𝐲</m:t>
                          </m:r>
                        </m:lim>
                      </m:limLow>
                      <m:nary>
                        <m:naryPr>
                          <m:chr m:val="∑"/>
                          <m:supHide m:val="on"/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6BDCA5-222E-4BB4-9584-3536F020D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825" y="3362909"/>
                <a:ext cx="2716833" cy="844205"/>
              </a:xfrm>
              <a:prstGeom prst="rect">
                <a:avLst/>
              </a:prstGeom>
              <a:blipFill>
                <a:blip r:embed="rId4"/>
                <a:stretch>
                  <a:fillRect b="-14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>
            <a:extLst>
              <a:ext uri="{FF2B5EF4-FFF2-40B4-BE49-F238E27FC236}">
                <a16:creationId xmlns:a16="http://schemas.microsoft.com/office/drawing/2014/main" id="{4FE19630-871C-43FF-89AB-0334C9040016}"/>
              </a:ext>
            </a:extLst>
          </p:cNvPr>
          <p:cNvSpPr/>
          <p:nvPr/>
        </p:nvSpPr>
        <p:spPr>
          <a:xfrm rot="5400000">
            <a:off x="6121948" y="2356979"/>
            <a:ext cx="181977" cy="1962065"/>
          </a:xfrm>
          <a:prstGeom prst="leftBrace">
            <a:avLst>
              <a:gd name="adj1" fmla="val 259225"/>
              <a:gd name="adj2" fmla="val 51915"/>
            </a:avLst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11B5C1-A79F-4765-A86B-97D7C808E4D2}"/>
                  </a:ext>
                </a:extLst>
              </p:cNvPr>
              <p:cNvSpPr txBox="1"/>
              <p:nvPr/>
            </p:nvSpPr>
            <p:spPr>
              <a:xfrm>
                <a:off x="3863009" y="2798313"/>
                <a:ext cx="51853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zh-CN" altLang="en-US" sz="2000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zh-CN" sz="2000" dirty="0">
                    <a:solidFill>
                      <a:schemeClr val="accent1"/>
                    </a:solidFill>
                  </a:rPr>
                  <a:t>plays the best response given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sz="2000" dirty="0">
                    <a:solidFill>
                      <a:schemeClr val="accent1"/>
                    </a:solidFill>
                  </a:rPr>
                  <a:t>’s strategy </a:t>
                </a:r>
                <a14:m>
                  <m:oMath xmlns:m="http://schemas.openxmlformats.org/officeDocument/2006/math">
                    <m:r>
                      <a:rPr lang="en-US" altLang="zh-CN" sz="20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altLang="zh-CN" sz="2000" dirty="0">
                    <a:solidFill>
                      <a:schemeClr val="accent1"/>
                    </a:solidFill>
                  </a:rPr>
                  <a:t>.</a:t>
                </a:r>
                <a:endParaRPr lang="zh-CN" alt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11B5C1-A79F-4765-A86B-97D7C808E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009" y="2798313"/>
                <a:ext cx="5185321" cy="369332"/>
              </a:xfrm>
              <a:prstGeom prst="rect">
                <a:avLst/>
              </a:prstGeom>
              <a:blipFill>
                <a:blip r:embed="rId5"/>
                <a:stretch>
                  <a:fillRect t="-16393" r="-1176" b="-278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e 7">
            <a:extLst>
              <a:ext uri="{FF2B5EF4-FFF2-40B4-BE49-F238E27FC236}">
                <a16:creationId xmlns:a16="http://schemas.microsoft.com/office/drawing/2014/main" id="{820A5E79-587B-4089-8795-F168B058AE31}"/>
              </a:ext>
            </a:extLst>
          </p:cNvPr>
          <p:cNvSpPr/>
          <p:nvPr/>
        </p:nvSpPr>
        <p:spPr>
          <a:xfrm rot="16200000">
            <a:off x="5852072" y="2925733"/>
            <a:ext cx="181976" cy="2682145"/>
          </a:xfrm>
          <a:prstGeom prst="leftBrace">
            <a:avLst>
              <a:gd name="adj1" fmla="val 259225"/>
              <a:gd name="adj2" fmla="val 51915"/>
            </a:avLst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C5963CD-C851-4C91-8B58-DFD8EF6FB0B3}"/>
                  </a:ext>
                </a:extLst>
              </p:cNvPr>
              <p:cNvSpPr txBox="1"/>
              <p:nvPr/>
            </p:nvSpPr>
            <p:spPr>
              <a:xfrm>
                <a:off x="3728659" y="4409474"/>
                <a:ext cx="496855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zh-CN" sz="2000" dirty="0">
                    <a:solidFill>
                      <a:schemeClr val="accent1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zh-CN" altLang="en-US" sz="2000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zh-CN" sz="2000" dirty="0">
                    <a:solidFill>
                      <a:schemeClr val="accent1"/>
                    </a:solidFill>
                  </a:rPr>
                  <a:t>plays the best response,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sz="2000" dirty="0">
                    <a:solidFill>
                      <a:schemeClr val="accent1"/>
                    </a:solidFill>
                  </a:rPr>
                  <a:t> chooses a strategy maximizing the utility. </a:t>
                </a:r>
                <a:endParaRPr lang="zh-CN" alt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C5963CD-C851-4C91-8B58-DFD8EF6FB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659" y="4409474"/>
                <a:ext cx="4968553" cy="646331"/>
              </a:xfrm>
              <a:prstGeom prst="rect">
                <a:avLst/>
              </a:prstGeom>
              <a:blipFill>
                <a:blip r:embed="rId6"/>
                <a:stretch>
                  <a:fillRect l="-1350" t="-9434" r="-368" b="-160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271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3C66B-2822-42B0-BCB4-E0B8326D8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von Neumann’s Minimax Theorem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9922FA-C809-40B7-99DE-351AB8F1BF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solidFill>
                      <a:schemeClr val="accent6"/>
                    </a:solidFill>
                  </a:rPr>
                  <a:t>Minimax Theorem: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altLang="zh-CN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altLang="zh-CN" b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lim>
                      </m:limLow>
                      <m:r>
                        <a:rPr lang="en-US" altLang="zh-CN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limLow>
                        <m:limLowPr>
                          <m:ctrlPr>
                            <a:rPr lang="en-US" altLang="zh-CN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altLang="zh-CN" b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𝐲</m:t>
                          </m:r>
                        </m:lim>
                      </m:limLow>
                      <m:r>
                        <a:rPr lang="en-US" altLang="zh-CN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b="1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altLang="zh-CN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altLang="zh-CN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altLang="zh-CN" b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𝐲</m:t>
                          </m:r>
                        </m:lim>
                      </m:limLow>
                      <m:r>
                        <a:rPr lang="en-US" altLang="zh-CN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limLow>
                        <m:limLowPr>
                          <m:ctrlPr>
                            <a:rPr lang="en-US" altLang="zh-CN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altLang="zh-CN" b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lim>
                      </m:limLow>
                      <m:r>
                        <a:rPr lang="en-US" altLang="zh-CN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b="1" smtClean="0">
                          <a:latin typeface="Cambria Math" panose="02040503050406030204" pitchFamily="18" charset="0"/>
                        </a:rPr>
                        <m:t>𝐲</m:t>
                      </m:r>
                    </m:oMath>
                  </m:oMathPara>
                </a14:m>
                <a:endParaRPr lang="en-US" altLang="zh-CN" dirty="0">
                  <a:solidFill>
                    <a:schemeClr val="accent6"/>
                  </a:solidFill>
                </a:endParaRPr>
              </a:p>
              <a:p>
                <a:r>
                  <a:rPr lang="en-US" altLang="zh-CN" dirty="0"/>
                  <a:t>Who chooses strategy first doesn’t matter!</a:t>
                </a:r>
              </a:p>
              <a:p>
                <a:r>
                  <a:rPr lang="en-US" altLang="zh-CN" dirty="0"/>
                  <a:t>Can be proved by LP-duality theorem.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1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is a Nash Equilibrium. (Why?)</a:t>
                </a:r>
              </a:p>
              <a:p>
                <a:r>
                  <a:rPr lang="en-US" altLang="zh-CN" dirty="0"/>
                  <a:t>A NE can be found by solving a linear program.</a:t>
                </a:r>
              </a:p>
              <a:p>
                <a:r>
                  <a:rPr lang="en-US" altLang="zh-CN" dirty="0"/>
                  <a:t>Polynomial-time solvable!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9922FA-C809-40B7-99DE-351AB8F1BF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241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BC5F93-F107-4D66-AAE2-9202AD5E00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General Games</a:t>
            </a:r>
            <a:endParaRPr lang="zh-CN" alt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E6A6FBD-137E-4193-9681-6AD754EEA7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Existence of 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178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D802298-50F0-4952-9ED5-CF4EBBDDF79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Shifting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D802298-50F0-4952-9ED5-CF4EBBDDF7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4A6977-BF7F-4EE2-A572-B3F947D7D9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We define a “shifting function”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that maps a strategy profile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to another strategy profile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For an action (pure strategy)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of agent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/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Define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such that, in the output</a:t>
                </a:r>
                <a:r>
                  <a:rPr lang="en-US" altLang="zh-CN" b="1" dirty="0"/>
                  <a:t>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altLang="zh-CN" dirty="0"/>
                  <a:t>, agent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plays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 b="0" i="1" smtClean="0">
                            <a:latin typeface="Cambria Math" panose="02040503050406030204" pitchFamily="18" charset="0"/>
                          </a:rPr>
                          <m:t>max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,0</m:t>
                            </m:r>
                          </m:e>
                        </m:d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1" i="1" smtClean="0">
                                            <a:latin typeface="Cambria Math" panose="02040503050406030204" pitchFamily="18" charset="0"/>
                                          </a:rPr>
                                          <m:t>𝑷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,0</m:t>
                                </m:r>
                              </m:e>
                            </m:d>
                          </m:e>
                        </m:nary>
                      </m:den>
                    </m:f>
                  </m:oMath>
                </a14:m>
                <a:endParaRPr lang="en-US" altLang="zh-CN" dirty="0"/>
              </a:p>
              <a:p>
                <a:r>
                  <a:rPr lang="en-US" altLang="zh-CN" dirty="0"/>
                  <a:t>Intuitively, in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altLang="zh-CN" dirty="0"/>
                  <a:t>, each agent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assigns larger probabilities to better strategies.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4A6977-BF7F-4EE2-A572-B3F947D7D9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 r="-16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728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Games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522" y="1600200"/>
            <a:ext cx="9316278" cy="4853136"/>
          </a:xfrm>
        </p:spPr>
        <p:txBody>
          <a:bodyPr>
            <a:normAutofit/>
          </a:bodyPr>
          <a:lstStyle/>
          <a:p>
            <a:r>
              <a:rPr lang="en-GB" dirty="0"/>
              <a:t>A game is given by</a:t>
            </a:r>
          </a:p>
          <a:p>
            <a:pPr lvl="1"/>
            <a:r>
              <a:rPr lang="en-GB" dirty="0"/>
              <a:t> a set of </a:t>
            </a:r>
            <a:r>
              <a:rPr lang="en-GB" dirty="0">
                <a:solidFill>
                  <a:schemeClr val="accent1"/>
                </a:solidFill>
              </a:rPr>
              <a:t>players </a:t>
            </a:r>
            <a:r>
              <a:rPr lang="en-GB" dirty="0">
                <a:solidFill>
                  <a:srgbClr val="FF0000"/>
                </a:solidFill>
              </a:rPr>
              <a:t>N</a:t>
            </a:r>
          </a:p>
          <a:p>
            <a:pPr lvl="1"/>
            <a:r>
              <a:rPr lang="en-GB" dirty="0"/>
              <a:t>for each player/agent </a:t>
            </a:r>
            <a:r>
              <a:rPr lang="en-GB" dirty="0">
                <a:solidFill>
                  <a:srgbClr val="FF0000"/>
                </a:solidFill>
              </a:rPr>
              <a:t>i</a:t>
            </a:r>
            <a:r>
              <a:rPr lang="en-GB" dirty="0"/>
              <a:t>, a set of </a:t>
            </a:r>
            <a:r>
              <a:rPr lang="en-GB" dirty="0">
                <a:solidFill>
                  <a:schemeClr val="accent1"/>
                </a:solidFill>
              </a:rPr>
              <a:t>actions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A</a:t>
            </a:r>
            <a:r>
              <a:rPr lang="en-GB" baseline="-25000" dirty="0">
                <a:solidFill>
                  <a:srgbClr val="FF0000"/>
                </a:solidFill>
              </a:rPr>
              <a:t>i</a:t>
            </a:r>
          </a:p>
          <a:p>
            <a:pPr lvl="1"/>
            <a:r>
              <a:rPr lang="en-GB" dirty="0"/>
              <a:t>for each player/agent </a:t>
            </a:r>
            <a:r>
              <a:rPr lang="en-GB" dirty="0">
                <a:solidFill>
                  <a:srgbClr val="FF0000"/>
                </a:solidFill>
              </a:rPr>
              <a:t>i</a:t>
            </a:r>
            <a:r>
              <a:rPr lang="en-GB" dirty="0"/>
              <a:t>, a </a:t>
            </a:r>
            <a:r>
              <a:rPr lang="en-GB" dirty="0">
                <a:solidFill>
                  <a:schemeClr val="accent1"/>
                </a:solidFill>
              </a:rPr>
              <a:t>utility function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>
                <a:solidFill>
                  <a:srgbClr val="FF0000"/>
                </a:solidFill>
              </a:rPr>
              <a:t>u</a:t>
            </a:r>
            <a:r>
              <a:rPr lang="en-GB" baseline="-25000" dirty="0" err="1">
                <a:solidFill>
                  <a:srgbClr val="FF0000"/>
                </a:solidFill>
              </a:rPr>
              <a:t>i</a:t>
            </a:r>
            <a:r>
              <a:rPr lang="en-GB" dirty="0">
                <a:solidFill>
                  <a:srgbClr val="FF0000"/>
                </a:solidFill>
              </a:rPr>
              <a:t>: A</a:t>
            </a:r>
            <a:r>
              <a:rPr lang="en-GB" baseline="-25000" dirty="0">
                <a:solidFill>
                  <a:srgbClr val="FF0000"/>
                </a:solidFill>
              </a:rPr>
              <a:t>1</a:t>
            </a:r>
            <a:r>
              <a:rPr lang="en-GB" dirty="0">
                <a:solidFill>
                  <a:srgbClr val="FF0000"/>
                </a:solidFill>
              </a:rPr>
              <a:t> x ... x A</a:t>
            </a:r>
            <a:r>
              <a:rPr lang="en-GB" baseline="-25000" dirty="0">
                <a:solidFill>
                  <a:srgbClr val="FF0000"/>
                </a:solidFill>
              </a:rPr>
              <a:t>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  <a:latin typeface="Cambria Math"/>
                <a:ea typeface="Cambria Math"/>
              </a:rPr>
              <a:t>→</a:t>
            </a:r>
            <a:r>
              <a:rPr lang="en-GB" dirty="0">
                <a:solidFill>
                  <a:srgbClr val="FF0000"/>
                </a:solidFill>
                <a:ea typeface="Cambria Math"/>
              </a:rPr>
              <a:t> </a:t>
            </a:r>
            <a:r>
              <a:rPr lang="en-GB" dirty="0">
                <a:solidFill>
                  <a:srgbClr val="FF0000"/>
                </a:solidFill>
                <a:latin typeface="Algerian" pitchFamily="82" charset="0"/>
                <a:ea typeface="Cambria Math"/>
              </a:rPr>
              <a:t>R</a:t>
            </a:r>
            <a:r>
              <a:rPr lang="en-GB" dirty="0">
                <a:ea typeface="Cambria Math"/>
              </a:rPr>
              <a:t> (real numbers)</a:t>
            </a:r>
          </a:p>
          <a:p>
            <a:r>
              <a:rPr lang="en-GB" dirty="0">
                <a:ea typeface="Cambria Math"/>
              </a:rPr>
              <a:t>A vector of players’ actions </a:t>
            </a:r>
            <a:r>
              <a:rPr lang="en-GB" dirty="0">
                <a:solidFill>
                  <a:srgbClr val="FF0000"/>
                </a:solidFill>
                <a:ea typeface="Cambria Math"/>
              </a:rPr>
              <a:t>(a</a:t>
            </a:r>
            <a:r>
              <a:rPr lang="en-GB" baseline="-25000" dirty="0">
                <a:solidFill>
                  <a:srgbClr val="FF0000"/>
                </a:solidFill>
                <a:ea typeface="Cambria Math"/>
              </a:rPr>
              <a:t>1</a:t>
            </a:r>
            <a:r>
              <a:rPr lang="en-GB" dirty="0">
                <a:solidFill>
                  <a:srgbClr val="FF0000"/>
                </a:solidFill>
                <a:ea typeface="Cambria Math"/>
              </a:rPr>
              <a:t>, ..., a</a:t>
            </a:r>
            <a:r>
              <a:rPr lang="en-GB" baseline="-25000" dirty="0">
                <a:solidFill>
                  <a:srgbClr val="FF0000"/>
                </a:solidFill>
                <a:ea typeface="Cambria Math"/>
              </a:rPr>
              <a:t>n</a:t>
            </a:r>
            <a:r>
              <a:rPr lang="en-GB" dirty="0">
                <a:solidFill>
                  <a:srgbClr val="FF0000"/>
                </a:solidFill>
                <a:ea typeface="Cambria Math"/>
              </a:rPr>
              <a:t>)</a:t>
            </a:r>
            <a:r>
              <a:rPr lang="en-GB" dirty="0">
                <a:ea typeface="Cambria Math"/>
              </a:rPr>
              <a:t>, </a:t>
            </a:r>
            <a:r>
              <a:rPr lang="en-GB" dirty="0" err="1">
                <a:solidFill>
                  <a:srgbClr val="FF0000"/>
                </a:solidFill>
                <a:ea typeface="Cambria Math"/>
              </a:rPr>
              <a:t>a</a:t>
            </a:r>
            <a:r>
              <a:rPr lang="en-GB" baseline="-25000" dirty="0" err="1">
                <a:solidFill>
                  <a:srgbClr val="FF0000"/>
                </a:solidFill>
                <a:ea typeface="Cambria Math"/>
              </a:rPr>
              <a:t>i</a:t>
            </a:r>
            <a:r>
              <a:rPr lang="en-GB" dirty="0">
                <a:solidFill>
                  <a:srgbClr val="FF0000"/>
                </a:solidFill>
                <a:ea typeface="Cambria Math"/>
              </a:rPr>
              <a:t> </a:t>
            </a:r>
            <a:r>
              <a:rPr lang="en-GB" dirty="0">
                <a:solidFill>
                  <a:srgbClr val="FF0000"/>
                </a:solidFill>
                <a:ea typeface="Cambria Math"/>
                <a:sym typeface="Symbol"/>
              </a:rPr>
              <a:t></a:t>
            </a:r>
            <a:r>
              <a:rPr lang="en-GB" dirty="0">
                <a:solidFill>
                  <a:srgbClr val="FF0000"/>
                </a:solidFill>
                <a:ea typeface="Cambria Math"/>
              </a:rPr>
              <a:t> A</a:t>
            </a:r>
            <a:r>
              <a:rPr lang="en-GB" baseline="-25000" dirty="0">
                <a:solidFill>
                  <a:srgbClr val="FF0000"/>
                </a:solidFill>
                <a:ea typeface="Cambria Math"/>
              </a:rPr>
              <a:t>i</a:t>
            </a:r>
            <a:r>
              <a:rPr lang="en-GB" dirty="0">
                <a:ea typeface="Cambria Math"/>
              </a:rPr>
              <a:t>,</a:t>
            </a:r>
            <a:br>
              <a:rPr lang="en-GB" dirty="0">
                <a:ea typeface="Cambria Math"/>
              </a:rPr>
            </a:br>
            <a:r>
              <a:rPr lang="en-GB" dirty="0">
                <a:ea typeface="Cambria Math"/>
              </a:rPr>
              <a:t>is called an </a:t>
            </a:r>
            <a:r>
              <a:rPr lang="en-GB" dirty="0">
                <a:solidFill>
                  <a:schemeClr val="accent1"/>
                </a:solidFill>
                <a:ea typeface="Cambria Math"/>
              </a:rPr>
              <a:t>action profile</a:t>
            </a:r>
            <a:endParaRPr lang="en-GB" dirty="0">
              <a:solidFill>
                <a:schemeClr val="accent1"/>
              </a:solidFill>
            </a:endParaRPr>
          </a:p>
          <a:p>
            <a:pPr lvl="1"/>
            <a:r>
              <a:rPr lang="en-GB" dirty="0">
                <a:ea typeface="Cambria Math"/>
              </a:rPr>
              <a:t>each action profile corresponds to an outcome</a:t>
            </a:r>
          </a:p>
          <a:p>
            <a:pPr lvl="1"/>
            <a:r>
              <a:rPr lang="en-GB" dirty="0" err="1">
                <a:solidFill>
                  <a:srgbClr val="FF0000"/>
                </a:solidFill>
                <a:ea typeface="Cambria Math"/>
              </a:rPr>
              <a:t>u</a:t>
            </a:r>
            <a:r>
              <a:rPr lang="en-GB" baseline="-25000" dirty="0" err="1">
                <a:solidFill>
                  <a:srgbClr val="FF0000"/>
                </a:solidFill>
                <a:ea typeface="Cambria Math"/>
              </a:rPr>
              <a:t>i</a:t>
            </a:r>
            <a:r>
              <a:rPr lang="en-GB" dirty="0">
                <a:ea typeface="Cambria Math"/>
              </a:rPr>
              <a:t> describes how much player </a:t>
            </a:r>
            <a:r>
              <a:rPr lang="en-GB" dirty="0">
                <a:solidFill>
                  <a:srgbClr val="FF0000"/>
                </a:solidFill>
                <a:ea typeface="Cambria Math"/>
              </a:rPr>
              <a:t>i</a:t>
            </a:r>
            <a:r>
              <a:rPr lang="en-GB" dirty="0">
                <a:ea typeface="Cambria Math"/>
              </a:rPr>
              <a:t> enjoys each outcome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C714687-9717-47AC-88FB-7AA2C99532B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Matching Pennies: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C714687-9717-47AC-88FB-7AA2C99532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A6C2D2B3-C71F-4750-B65C-489115D02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737" y="1749287"/>
            <a:ext cx="6416944" cy="4054220"/>
          </a:xfrm>
          <a:prstGeom prst="rect">
            <a:avLst/>
          </a:prstGeom>
        </p:spPr>
      </p:pic>
      <p:graphicFrame>
        <p:nvGraphicFramePr>
          <p:cNvPr id="17" name="Content Placeholder 3">
            <a:extLst>
              <a:ext uri="{FF2B5EF4-FFF2-40B4-BE49-F238E27FC236}">
                <a16:creationId xmlns:a16="http://schemas.microsoft.com/office/drawing/2014/main" id="{0D637D68-BEE0-4EC3-9715-DCE5ED1F9D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0192841"/>
              </p:ext>
            </p:extLst>
          </p:nvPr>
        </p:nvGraphicFramePr>
        <p:xfrm>
          <a:off x="1715142" y="3281401"/>
          <a:ext cx="4320480" cy="1584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(</a:t>
                      </a:r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GB" sz="3200" dirty="0"/>
                        <a:t>,</a:t>
                      </a:r>
                      <a:r>
                        <a:rPr lang="en-GB" sz="3200" baseline="0" dirty="0"/>
                        <a:t> </a:t>
                      </a:r>
                      <a:r>
                        <a:rPr lang="en-GB" sz="3200" baseline="0" dirty="0">
                          <a:solidFill>
                            <a:schemeClr val="accent1"/>
                          </a:solidFill>
                        </a:rPr>
                        <a:t>-1</a:t>
                      </a:r>
                      <a:r>
                        <a:rPr lang="en-GB" sz="3200" dirty="0"/>
                        <a:t>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(</a:t>
                      </a:r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-1</a:t>
                      </a:r>
                      <a:r>
                        <a:rPr lang="en-GB" sz="3200" dirty="0"/>
                        <a:t>, </a:t>
                      </a:r>
                      <a:r>
                        <a:rPr lang="en-GB" sz="3200" dirty="0">
                          <a:solidFill>
                            <a:schemeClr val="accent1"/>
                          </a:solidFill>
                        </a:rPr>
                        <a:t>1</a:t>
                      </a:r>
                      <a:r>
                        <a:rPr lang="en-GB" sz="3200" dirty="0"/>
                        <a:t>)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(</a:t>
                      </a:r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-1</a:t>
                      </a:r>
                      <a:r>
                        <a:rPr lang="en-GB" sz="3200" dirty="0"/>
                        <a:t>, </a:t>
                      </a:r>
                      <a:r>
                        <a:rPr lang="en-GB" sz="3200" dirty="0">
                          <a:solidFill>
                            <a:schemeClr val="accent1"/>
                          </a:solidFill>
                        </a:rPr>
                        <a:t>1</a:t>
                      </a:r>
                      <a:r>
                        <a:rPr lang="en-GB" sz="3200" dirty="0"/>
                        <a:t>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(</a:t>
                      </a:r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GB" sz="3200" dirty="0"/>
                        <a:t>, </a:t>
                      </a:r>
                      <a:r>
                        <a:rPr lang="en-GB" sz="3200" dirty="0">
                          <a:solidFill>
                            <a:schemeClr val="accent1"/>
                          </a:solidFill>
                        </a:rPr>
                        <a:t>-1</a:t>
                      </a:r>
                      <a:r>
                        <a:rPr lang="en-GB" sz="3200" dirty="0"/>
                        <a:t>)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65CA8508-D732-45B3-8A73-A01833FF86FE}"/>
              </a:ext>
            </a:extLst>
          </p:cNvPr>
          <p:cNvSpPr txBox="1"/>
          <p:nvPr/>
        </p:nvSpPr>
        <p:spPr>
          <a:xfrm>
            <a:off x="2291206" y="2561321"/>
            <a:ext cx="1218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Heads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7A0C62-7EE8-4008-9091-2D86340FDAE1}"/>
              </a:ext>
            </a:extLst>
          </p:cNvPr>
          <p:cNvSpPr txBox="1"/>
          <p:nvPr/>
        </p:nvSpPr>
        <p:spPr>
          <a:xfrm>
            <a:off x="4379438" y="2561321"/>
            <a:ext cx="899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Tails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D9DDDF-06D7-4606-8CF9-1B395963C101}"/>
              </a:ext>
            </a:extLst>
          </p:cNvPr>
          <p:cNvSpPr txBox="1"/>
          <p:nvPr/>
        </p:nvSpPr>
        <p:spPr>
          <a:xfrm>
            <a:off x="274982" y="3425417"/>
            <a:ext cx="1218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Heads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D9B333-2FD3-47FA-92D9-169ACDEEE906}"/>
              </a:ext>
            </a:extLst>
          </p:cNvPr>
          <p:cNvSpPr txBox="1"/>
          <p:nvPr/>
        </p:nvSpPr>
        <p:spPr>
          <a:xfrm>
            <a:off x="202974" y="4145497"/>
            <a:ext cx="899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Tails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703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C714687-9717-47AC-88FB-7AA2C99532B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Battle of Sexes: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C714687-9717-47AC-88FB-7AA2C99532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70AA6EC-3EBF-4C56-8D27-0FAADCEDF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980" y="1868558"/>
            <a:ext cx="6477432" cy="4092436"/>
          </a:xfrm>
          <a:prstGeom prst="rect">
            <a:avLst/>
          </a:prstGeom>
        </p:spPr>
      </p:pic>
      <p:pic>
        <p:nvPicPr>
          <p:cNvPr id="6" name="Picture 5" descr="charlie.jpg">
            <a:extLst>
              <a:ext uri="{FF2B5EF4-FFF2-40B4-BE49-F238E27FC236}">
                <a16:creationId xmlns:a16="http://schemas.microsoft.com/office/drawing/2014/main" id="{6800E7C5-5B17-4419-A027-2EE035F56E2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5720" y="2574098"/>
            <a:ext cx="920262" cy="1008112"/>
          </a:xfrm>
          <a:prstGeom prst="rect">
            <a:avLst/>
          </a:prstGeom>
        </p:spPr>
      </p:pic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5A25FD2E-A28B-4B70-B718-F0C7ABC4A5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6627458"/>
              </p:ext>
            </p:extLst>
          </p:nvPr>
        </p:nvGraphicFramePr>
        <p:xfrm>
          <a:off x="1775520" y="3798234"/>
          <a:ext cx="4320480" cy="1584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(</a:t>
                      </a:r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GB" sz="3200" dirty="0"/>
                        <a:t>,</a:t>
                      </a:r>
                      <a:r>
                        <a:rPr lang="en-GB" sz="3200" baseline="0" dirty="0"/>
                        <a:t> </a:t>
                      </a:r>
                      <a:r>
                        <a:rPr lang="en-GB" sz="3200" baseline="0" dirty="0">
                          <a:solidFill>
                            <a:schemeClr val="accent1"/>
                          </a:solidFill>
                        </a:rPr>
                        <a:t>1</a:t>
                      </a:r>
                      <a:r>
                        <a:rPr lang="en-GB" sz="3200" dirty="0"/>
                        <a:t>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(</a:t>
                      </a:r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en-GB" sz="3200" dirty="0"/>
                        <a:t>, </a:t>
                      </a:r>
                      <a:r>
                        <a:rPr lang="en-GB" sz="3200" dirty="0">
                          <a:solidFill>
                            <a:schemeClr val="accent1"/>
                          </a:solidFill>
                        </a:rPr>
                        <a:t>0</a:t>
                      </a:r>
                      <a:r>
                        <a:rPr lang="en-GB" sz="3200" dirty="0"/>
                        <a:t>)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(</a:t>
                      </a:r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en-GB" sz="3200" dirty="0"/>
                        <a:t>, </a:t>
                      </a:r>
                      <a:r>
                        <a:rPr lang="en-GB" sz="3200" dirty="0">
                          <a:solidFill>
                            <a:schemeClr val="accent1"/>
                          </a:solidFill>
                        </a:rPr>
                        <a:t>0</a:t>
                      </a:r>
                      <a:r>
                        <a:rPr lang="en-GB" sz="3200" dirty="0"/>
                        <a:t>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(</a:t>
                      </a:r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GB" sz="3200" dirty="0"/>
                        <a:t>, </a:t>
                      </a:r>
                      <a:r>
                        <a:rPr lang="en-GB" sz="3200" dirty="0">
                          <a:solidFill>
                            <a:schemeClr val="accent1"/>
                          </a:solidFill>
                        </a:rPr>
                        <a:t>2</a:t>
                      </a:r>
                      <a:r>
                        <a:rPr lang="en-GB" sz="3200" dirty="0"/>
                        <a:t>)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7CF3B920-1442-4498-825B-1A8078672CC5}"/>
              </a:ext>
            </a:extLst>
          </p:cNvPr>
          <p:cNvGrpSpPr/>
          <p:nvPr/>
        </p:nvGrpSpPr>
        <p:grpSpPr>
          <a:xfrm>
            <a:off x="263352" y="3078154"/>
            <a:ext cx="5718040" cy="2168951"/>
            <a:chOff x="971600" y="1772816"/>
            <a:chExt cx="5718040" cy="216895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0445BAC-4500-4EE5-B141-6EA8FA035074}"/>
                </a:ext>
              </a:extLst>
            </p:cNvPr>
            <p:cNvSpPr txBox="1"/>
            <p:nvPr/>
          </p:nvSpPr>
          <p:spPr>
            <a:xfrm>
              <a:off x="3059832" y="1772816"/>
              <a:ext cx="14771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chemeClr val="accent1"/>
                  </a:solidFill>
                </a:rPr>
                <a:t>Theatre</a:t>
              </a:r>
              <a:endParaRPr lang="en-US" sz="3200" dirty="0">
                <a:solidFill>
                  <a:schemeClr val="accent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6CE2B73-A039-4361-952A-C6EF11560DC6}"/>
                </a:ext>
              </a:extLst>
            </p:cNvPr>
            <p:cNvSpPr txBox="1"/>
            <p:nvPr/>
          </p:nvSpPr>
          <p:spPr>
            <a:xfrm>
              <a:off x="5148064" y="1772816"/>
              <a:ext cx="15415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chemeClr val="accent1"/>
                  </a:solidFill>
                </a:rPr>
                <a:t>Football</a:t>
              </a:r>
              <a:endParaRPr lang="en-US" sz="3200" dirty="0">
                <a:solidFill>
                  <a:schemeClr val="accent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9B95A42-C21E-42DE-A9C1-6CDE9581BF53}"/>
                </a:ext>
              </a:extLst>
            </p:cNvPr>
            <p:cNvSpPr txBox="1"/>
            <p:nvPr/>
          </p:nvSpPr>
          <p:spPr>
            <a:xfrm>
              <a:off x="1043608" y="2636912"/>
              <a:ext cx="14771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FF0000"/>
                  </a:solidFill>
                </a:rPr>
                <a:t>Theatre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0BFC6CB-3366-4B4A-8EFD-C517338C13A7}"/>
                </a:ext>
              </a:extLst>
            </p:cNvPr>
            <p:cNvSpPr txBox="1"/>
            <p:nvPr/>
          </p:nvSpPr>
          <p:spPr>
            <a:xfrm>
              <a:off x="971600" y="3356992"/>
              <a:ext cx="15415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FF0000"/>
                  </a:solidFill>
                </a:rPr>
                <a:t>Football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1D8D1C8-5547-4024-BFE9-0300089FCA72}"/>
              </a:ext>
            </a:extLst>
          </p:cNvPr>
          <p:cNvSpPr txBox="1"/>
          <p:nvPr/>
        </p:nvSpPr>
        <p:spPr>
          <a:xfrm>
            <a:off x="767408" y="3366186"/>
            <a:ext cx="604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P1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9B0023-2AC4-43D3-9EED-CAF5F879F381}"/>
              </a:ext>
            </a:extLst>
          </p:cNvPr>
          <p:cNvSpPr txBox="1"/>
          <p:nvPr/>
        </p:nvSpPr>
        <p:spPr>
          <a:xfrm>
            <a:off x="1415480" y="3078154"/>
            <a:ext cx="604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P2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18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C714687-9717-47AC-88FB-7AA2C99532B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Children Game: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C714687-9717-47AC-88FB-7AA2C99532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CF3446B-D6BD-4BA8-8D51-79CCF94C8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143" y="1926077"/>
            <a:ext cx="6243497" cy="39446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E1DF9CA-C8F5-4E9A-A415-E036E156E0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018842"/>
            <a:ext cx="4822592" cy="414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56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18DFE-C2F7-4FEF-98E7-08C2DDFB7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Brouwer’s Fixed Point Theorem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515E4B-33B3-47DA-B4D9-77CC69DC2E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[</a:t>
                </a:r>
                <a:r>
                  <a:rPr lang="en-US" altLang="zh-CN" dirty="0">
                    <a:solidFill>
                      <a:schemeClr val="accent1"/>
                    </a:solidFill>
                  </a:rPr>
                  <a:t>Brouwer’s Fixed Point Theorem</a:t>
                </a:r>
                <a:r>
                  <a:rPr lang="en-US" altLang="zh-CN" dirty="0"/>
                  <a:t>] Every continuous function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that maps a convex compact space to itself has a fixed point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The strategy space is clearly convex and compact.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clearly continuous.</a:t>
                </a:r>
              </a:p>
              <a:p>
                <a:r>
                  <a:rPr lang="en-US" altLang="zh-CN" dirty="0"/>
                  <a:t>A fixed point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exists.</a:t>
                </a:r>
              </a:p>
              <a:p>
                <a:r>
                  <a:rPr lang="en-US" altLang="zh-CN" dirty="0"/>
                  <a:t>Brouwer’s Fixed Point Theorem implies the existence of NE.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515E4B-33B3-47DA-B4D9-77CC69DC2E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8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251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8DE0A5-DE70-47F9-80F0-7C0A20CA84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General Two-Player Games</a:t>
            </a:r>
            <a:endParaRPr lang="zh-CN" alt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1D991FE2-D0C4-4196-ABAB-881F7B57F4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The Lemke-Howson Algorithm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4788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A9B49-759C-4ABE-9300-CD1C7CCBB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Symmetric Games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4BEAAA-EC37-43F5-B681-176937073B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640091"/>
                <a:ext cx="10515600" cy="353687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dirty="0"/>
                  <a:t>A two-player game can be represented by two matrices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Prisoners’ Dilemma Example: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CN" dirty="0"/>
              </a:p>
              <a:p>
                <a:r>
                  <a:rPr lang="en-US" altLang="zh-CN" dirty="0"/>
                  <a:t>A two-player game is </a:t>
                </a:r>
                <a:r>
                  <a:rPr lang="en-US" altLang="zh-CN" dirty="0">
                    <a:solidFill>
                      <a:schemeClr val="accent1"/>
                    </a:solidFill>
                  </a:rPr>
                  <a:t>symmetric</a:t>
                </a:r>
                <a:r>
                  <a:rPr lang="en-US" altLang="zh-CN" dirty="0"/>
                  <a:t> 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r>
                  <a:rPr lang="en-US" altLang="zh-CN" dirty="0"/>
                  <a:t>A NE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1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is a </a:t>
                </a:r>
                <a:r>
                  <a:rPr lang="en-US" altLang="zh-CN" dirty="0">
                    <a:solidFill>
                      <a:schemeClr val="accent1"/>
                    </a:solidFill>
                  </a:rPr>
                  <a:t>symmetric NE</a:t>
                </a:r>
                <a:r>
                  <a:rPr lang="en-US" altLang="zh-CN" dirty="0"/>
                  <a:t> if </a:t>
                </a:r>
                <a14:m>
                  <m:oMath xmlns:m="http://schemas.openxmlformats.org/officeDocument/2006/math">
                    <m:r>
                      <a:rPr lang="en-US" altLang="zh-CN" b="1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smtClean="0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a symmetric NE for Prisoners’ Dilemma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a symmetric NE for Rock-Paper-Scissors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4BEAAA-EC37-43F5-B681-176937073B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640091"/>
                <a:ext cx="10515600" cy="3536872"/>
              </a:xfrm>
              <a:blipFill>
                <a:blip r:embed="rId2"/>
                <a:stretch>
                  <a:fillRect l="-1043" t="-39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2379D4A-BEAF-4A8C-A301-740D277F0B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0163031"/>
              </p:ext>
            </p:extLst>
          </p:nvPr>
        </p:nvGraphicFramePr>
        <p:xfrm>
          <a:off x="7945252" y="839890"/>
          <a:ext cx="3279340" cy="1584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9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9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(</a:t>
                      </a:r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-1</a:t>
                      </a:r>
                      <a:r>
                        <a:rPr lang="en-GB" sz="3200" dirty="0"/>
                        <a:t>,</a:t>
                      </a:r>
                      <a:r>
                        <a:rPr lang="en-GB" sz="3200" dirty="0">
                          <a:solidFill>
                            <a:schemeClr val="accent1"/>
                          </a:solidFill>
                        </a:rPr>
                        <a:t>-1</a:t>
                      </a:r>
                      <a:r>
                        <a:rPr lang="en-GB" sz="3200" dirty="0"/>
                        <a:t>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(</a:t>
                      </a:r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-4</a:t>
                      </a:r>
                      <a:r>
                        <a:rPr lang="en-GB" sz="3200" dirty="0"/>
                        <a:t>, </a:t>
                      </a:r>
                      <a:r>
                        <a:rPr lang="en-GB" sz="3200" dirty="0">
                          <a:solidFill>
                            <a:schemeClr val="accent1"/>
                          </a:solidFill>
                        </a:rPr>
                        <a:t>0</a:t>
                      </a:r>
                      <a:r>
                        <a:rPr lang="en-GB" sz="3200" dirty="0"/>
                        <a:t>)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(</a:t>
                      </a:r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en-GB" sz="3200" dirty="0"/>
                        <a:t>, </a:t>
                      </a:r>
                      <a:r>
                        <a:rPr lang="en-GB" sz="3200" dirty="0">
                          <a:solidFill>
                            <a:schemeClr val="accent1"/>
                          </a:solidFill>
                        </a:rPr>
                        <a:t>-4</a:t>
                      </a:r>
                      <a:r>
                        <a:rPr lang="en-GB" sz="3200" dirty="0"/>
                        <a:t>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(</a:t>
                      </a:r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-3</a:t>
                      </a:r>
                      <a:r>
                        <a:rPr lang="en-GB" sz="3200" dirty="0"/>
                        <a:t>, </a:t>
                      </a:r>
                      <a:r>
                        <a:rPr lang="en-GB" sz="3200" dirty="0">
                          <a:solidFill>
                            <a:schemeClr val="accent1"/>
                          </a:solidFill>
                        </a:rPr>
                        <a:t>-3</a:t>
                      </a:r>
                      <a:r>
                        <a:rPr lang="en-GB" sz="3200" dirty="0"/>
                        <a:t>)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" name="Group 15">
            <a:extLst>
              <a:ext uri="{FF2B5EF4-FFF2-40B4-BE49-F238E27FC236}">
                <a16:creationId xmlns:a16="http://schemas.microsoft.com/office/drawing/2014/main" id="{EC186DA2-B372-4BD3-A86D-410346EDF05F}"/>
              </a:ext>
            </a:extLst>
          </p:cNvPr>
          <p:cNvGrpSpPr/>
          <p:nvPr/>
        </p:nvGrpSpPr>
        <p:grpSpPr>
          <a:xfrm>
            <a:off x="7225172" y="191818"/>
            <a:ext cx="3246911" cy="2240959"/>
            <a:chOff x="251520" y="1628800"/>
            <a:chExt cx="2780542" cy="2240959"/>
          </a:xfrm>
        </p:grpSpPr>
        <p:grpSp>
          <p:nvGrpSpPr>
            <p:cNvPr id="6" name="Group 11">
              <a:extLst>
                <a:ext uri="{FF2B5EF4-FFF2-40B4-BE49-F238E27FC236}">
                  <a16:creationId xmlns:a16="http://schemas.microsoft.com/office/drawing/2014/main" id="{E45F2AC5-7ACC-42CA-93F9-FAEFF259B389}"/>
                </a:ext>
              </a:extLst>
            </p:cNvPr>
            <p:cNvGrpSpPr/>
            <p:nvPr/>
          </p:nvGrpSpPr>
          <p:grpSpPr>
            <a:xfrm>
              <a:off x="467544" y="1700808"/>
              <a:ext cx="2564518" cy="2168951"/>
              <a:chOff x="1979712" y="1772816"/>
              <a:chExt cx="2564518" cy="2168951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19E8B88-7B9E-4AC2-B908-45D3C9438234}"/>
                  </a:ext>
                </a:extLst>
              </p:cNvPr>
              <p:cNvSpPr txBox="1"/>
              <p:nvPr/>
            </p:nvSpPr>
            <p:spPr>
              <a:xfrm>
                <a:off x="3059832" y="1772816"/>
                <a:ext cx="46038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dirty="0">
                    <a:solidFill>
                      <a:schemeClr val="accent1"/>
                    </a:solidFill>
                  </a:rPr>
                  <a:t>Q</a:t>
                </a:r>
                <a:endParaRPr lang="en-US" sz="32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3334A28-D0F4-40DE-9A51-87C4EC54D0CF}"/>
                  </a:ext>
                </a:extLst>
              </p:cNvPr>
              <p:cNvSpPr txBox="1"/>
              <p:nvPr/>
            </p:nvSpPr>
            <p:spPr>
              <a:xfrm>
                <a:off x="4139952" y="1772816"/>
                <a:ext cx="4042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dirty="0">
                    <a:solidFill>
                      <a:schemeClr val="accent1"/>
                    </a:solidFill>
                  </a:rPr>
                  <a:t>C</a:t>
                </a:r>
                <a:endParaRPr lang="en-US" sz="32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A4E3EFE-CD99-4492-9BDD-674B2434A6A4}"/>
                  </a:ext>
                </a:extLst>
              </p:cNvPr>
              <p:cNvSpPr txBox="1"/>
              <p:nvPr/>
            </p:nvSpPr>
            <p:spPr>
              <a:xfrm>
                <a:off x="1979712" y="2564904"/>
                <a:ext cx="46038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dirty="0">
                    <a:solidFill>
                      <a:srgbClr val="FF0000"/>
                    </a:solidFill>
                  </a:rPr>
                  <a:t>Q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B4B6FC8-6095-45FB-ADC8-9E3C28770F61}"/>
                  </a:ext>
                </a:extLst>
              </p:cNvPr>
              <p:cNvSpPr txBox="1"/>
              <p:nvPr/>
            </p:nvSpPr>
            <p:spPr>
              <a:xfrm>
                <a:off x="1979712" y="3356992"/>
                <a:ext cx="4042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dirty="0">
                    <a:solidFill>
                      <a:srgbClr val="FF0000"/>
                    </a:solidFill>
                  </a:rPr>
                  <a:t>C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E419BC6-1A1E-4E20-999E-300B44C74D55}"/>
                </a:ext>
              </a:extLst>
            </p:cNvPr>
            <p:cNvSpPr txBox="1"/>
            <p:nvPr/>
          </p:nvSpPr>
          <p:spPr>
            <a:xfrm>
              <a:off x="251520" y="1988840"/>
              <a:ext cx="6046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FF0000"/>
                  </a:solidFill>
                </a:rPr>
                <a:t>P1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BE8FFFB-DB47-47B7-8535-643FC806FD2B}"/>
                </a:ext>
              </a:extLst>
            </p:cNvPr>
            <p:cNvSpPr txBox="1"/>
            <p:nvPr/>
          </p:nvSpPr>
          <p:spPr>
            <a:xfrm>
              <a:off x="755576" y="1628800"/>
              <a:ext cx="6046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chemeClr val="accent1"/>
                  </a:solidFill>
                </a:rPr>
                <a:t>P2</a:t>
              </a:r>
              <a:endParaRPr lang="en-US" sz="32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682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E12D9-4449-46DD-8AA1-E6E1ADB65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Reduction to Symmetric Games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3FBEC3-EDD9-480F-A314-02794F05E2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7395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dirty="0"/>
                  <a:t>Assuming symmetric games and only considering symmetric </a:t>
                </a:r>
                <a:r>
                  <a:rPr lang="en-US" altLang="zh-CN"/>
                  <a:t>Nash Equilibria </a:t>
                </a:r>
                <a:r>
                  <a:rPr lang="en-US" altLang="zh-CN" dirty="0"/>
                  <a:t>are WLOG.</a:t>
                </a:r>
              </a:p>
              <a:p>
                <a:r>
                  <a:rPr lang="en-US" altLang="zh-CN" dirty="0"/>
                  <a:t>General game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reduce to symmetric game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CN" b="0" dirty="0"/>
              </a:p>
              <a:p>
                <a:r>
                  <a:rPr lang="en-US" altLang="zh-CN" dirty="0"/>
                  <a:t>Consider a symmetric NE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where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CN" b="1" dirty="0"/>
              </a:p>
              <a:p>
                <a:r>
                  <a:rPr lang="en-US" altLang="zh-CN" dirty="0"/>
                  <a:t>Can you see that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1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is a NE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altLang="zh-CN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must maximizes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m:rPr>
                                  <m:brk m:alnAt="7"/>
                                </m:rP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CN" dirty="0"/>
                  <a:t>, so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maximizes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maximizes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altLang="zh-CN" b="1" dirty="0"/>
              </a:p>
              <a:p>
                <a:r>
                  <a:rPr lang="en-US" altLang="zh-CN" b="1" dirty="0">
                    <a:solidFill>
                      <a:schemeClr val="accent1"/>
                    </a:solidFill>
                  </a:rPr>
                  <a:t>We will consider symmetric games from now on, and focuses on symmetric NEs!</a:t>
                </a:r>
                <a:endParaRPr lang="zh-CN" altLang="en-US" b="1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3FBEC3-EDD9-480F-A314-02794F05E2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73958"/>
              </a:xfrm>
              <a:blipFill>
                <a:blip r:embed="rId2"/>
                <a:stretch>
                  <a:fillRect l="-1043" t="-2934" r="-17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003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4EC76-D6CB-496B-830F-EB0488DBD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Lemke-Howson Algorithm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1CEEE6-1280-4921-9002-4D925C9817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Consider a symmetric game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(so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CN" dirty="0"/>
                  <a:t> is the payoff matrix for player 1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r>
                  <a:rPr lang="en-US" altLang="zh-CN" dirty="0"/>
                  <a:t> is the payoff matrix for player 2)</a:t>
                </a:r>
              </a:p>
              <a:p>
                <a:r>
                  <a:rPr lang="en-US" altLang="zh-CN" dirty="0"/>
                  <a:t>Assume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CN" dirty="0"/>
                  <a:t> contains no negative entry and no zero row/column</a:t>
                </a:r>
              </a:p>
              <a:p>
                <a:r>
                  <a:rPr lang="en-US" altLang="zh-CN" dirty="0"/>
                  <a:t>Consider the </a:t>
                </a:r>
                <a:r>
                  <a:rPr lang="en-US" altLang="zh-CN" dirty="0">
                    <a:solidFill>
                      <a:schemeClr val="accent1"/>
                    </a:solidFill>
                  </a:rPr>
                  <a:t>polytope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dirty="0"/>
                  <a:t> (with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 linear constraints)</a:t>
                </a:r>
              </a:p>
              <a:p>
                <a:r>
                  <a:rPr lang="en-US" altLang="zh-CN" dirty="0"/>
                  <a:t>Each point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represents a mixed strategy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zh-CN" dirty="0"/>
                  <a:t>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+⋯+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dirty="0"/>
                  <a:t>, except for the origin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Intuitively, a </a:t>
                </a:r>
                <a:r>
                  <a:rPr lang="en-US" altLang="zh-CN" dirty="0">
                    <a:solidFill>
                      <a:schemeClr val="accent1"/>
                    </a:solidFill>
                  </a:rPr>
                  <a:t>vertex</a:t>
                </a:r>
                <a:r>
                  <a:rPr lang="en-US" altLang="zh-CN" dirty="0"/>
                  <a:t> of the polytope with tight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implies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a best response to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zh-CN" dirty="0"/>
                  <a:t>. (Why?)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1CEEE6-1280-4921-9002-4D925C9817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63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4EC76-D6CB-496B-830F-EB0488DBD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Lemke-Howson Algorithm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1CEEE6-1280-4921-9002-4D925C9817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Consider the </a:t>
                </a:r>
                <a:r>
                  <a:rPr lang="en-US" altLang="zh-CN" dirty="0">
                    <a:solidFill>
                      <a:schemeClr val="accent1"/>
                    </a:solidFill>
                  </a:rPr>
                  <a:t>polytope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We say a pure strategy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/>
                  <a:t> is </a:t>
                </a:r>
                <a:r>
                  <a:rPr lang="en-US" altLang="zh-CN" dirty="0">
                    <a:solidFill>
                      <a:schemeClr val="accent1"/>
                    </a:solidFill>
                  </a:rPr>
                  <a:t>represented</a:t>
                </a:r>
                <a:r>
                  <a:rPr lang="en-US" altLang="zh-CN" dirty="0"/>
                  <a:t> at a vertex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altLang="zh-CN" dirty="0"/>
                  <a:t> if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dirty="0"/>
                  <a:t> (or both).</a:t>
                </a:r>
              </a:p>
              <a:p>
                <a:r>
                  <a:rPr lang="en-US" altLang="zh-CN" dirty="0"/>
                  <a:t>A pure strategy can be represented at most </a:t>
                </a:r>
                <a:r>
                  <a:rPr lang="en-US" altLang="zh-CN" dirty="0">
                    <a:solidFill>
                      <a:schemeClr val="accent1"/>
                    </a:solidFill>
                  </a:rPr>
                  <a:t>twice</a:t>
                </a:r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The vertex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zh-CN" dirty="0"/>
                  <a:t> represent each pure strategy exactly once.</a:t>
                </a:r>
              </a:p>
              <a:p>
                <a:r>
                  <a:rPr lang="en-US" altLang="zh-CN" dirty="0"/>
                  <a:t>A vertex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zh-CN" dirty="0"/>
                  <a:t> where each pure strategy is represented exactly once corresponds to a NE. (Why?)</a:t>
                </a:r>
              </a:p>
              <a:p>
                <a:r>
                  <a:rPr lang="en-US" altLang="zh-CN" dirty="0"/>
                  <a:t>Lemke-Howson Algorithm: find one such vertex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1CEEE6-1280-4921-9002-4D925C9817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03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7ABCE-6004-4E11-B2C8-386449F5C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925957" cy="1980510"/>
          </a:xfrm>
        </p:spPr>
        <p:txBody>
          <a:bodyPr/>
          <a:lstStyle/>
          <a:p>
            <a:r>
              <a:rPr lang="en-US" altLang="zh-CN" dirty="0"/>
              <a:t>Lemke-Howson Algorithm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2706AB-ED82-46EE-A9D7-E4E6AF5DBB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286539"/>
                <a:ext cx="2680252" cy="289042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2706AB-ED82-46EE-A9D7-E4E6AF5DBB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286539"/>
                <a:ext cx="2680252" cy="289042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C04AED1-A79A-456F-B2B2-28A5413BA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703" y="0"/>
            <a:ext cx="7238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35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32D9C-1101-4F17-AE31-E423BCF51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>
                <a:solidFill>
                  <a:schemeClr val="tx2"/>
                </a:solidFill>
              </a:rPr>
              <a:t>Prisoners’ Dilemma</a:t>
            </a:r>
            <a:endParaRPr lang="zh-CN" alt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85B3FFE-B53D-4C4C-8EC4-64C17D001A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8127376"/>
              </p:ext>
            </p:extLst>
          </p:nvPr>
        </p:nvGraphicFramePr>
        <p:xfrm>
          <a:off x="4691843" y="3205403"/>
          <a:ext cx="3279340" cy="1584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9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9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(</a:t>
                      </a:r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-1</a:t>
                      </a:r>
                      <a:r>
                        <a:rPr lang="en-GB" sz="3200" dirty="0"/>
                        <a:t>,</a:t>
                      </a:r>
                      <a:r>
                        <a:rPr lang="en-GB" sz="3200" dirty="0">
                          <a:solidFill>
                            <a:schemeClr val="accent1"/>
                          </a:solidFill>
                        </a:rPr>
                        <a:t>-1</a:t>
                      </a:r>
                      <a:r>
                        <a:rPr lang="en-GB" sz="3200" dirty="0"/>
                        <a:t>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(</a:t>
                      </a:r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-4</a:t>
                      </a:r>
                      <a:r>
                        <a:rPr lang="en-GB" sz="3200" dirty="0"/>
                        <a:t>, </a:t>
                      </a:r>
                      <a:r>
                        <a:rPr lang="en-GB" sz="3200" dirty="0">
                          <a:solidFill>
                            <a:schemeClr val="accent1"/>
                          </a:solidFill>
                        </a:rPr>
                        <a:t>0</a:t>
                      </a:r>
                      <a:r>
                        <a:rPr lang="en-GB" sz="3200" dirty="0"/>
                        <a:t>)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(</a:t>
                      </a:r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en-GB" sz="3200" dirty="0"/>
                        <a:t>, </a:t>
                      </a:r>
                      <a:r>
                        <a:rPr lang="en-GB" sz="3200" dirty="0">
                          <a:solidFill>
                            <a:schemeClr val="accent1"/>
                          </a:solidFill>
                        </a:rPr>
                        <a:t>-4</a:t>
                      </a:r>
                      <a:r>
                        <a:rPr lang="en-GB" sz="3200" dirty="0"/>
                        <a:t>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(</a:t>
                      </a:r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-3</a:t>
                      </a:r>
                      <a:r>
                        <a:rPr lang="en-GB" sz="3200" dirty="0"/>
                        <a:t>, </a:t>
                      </a:r>
                      <a:r>
                        <a:rPr lang="en-GB" sz="3200" dirty="0">
                          <a:solidFill>
                            <a:schemeClr val="accent1"/>
                          </a:solidFill>
                        </a:rPr>
                        <a:t>-3</a:t>
                      </a:r>
                      <a:r>
                        <a:rPr lang="en-GB" sz="3200" dirty="0"/>
                        <a:t>)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" name="Group 15">
            <a:extLst>
              <a:ext uri="{FF2B5EF4-FFF2-40B4-BE49-F238E27FC236}">
                <a16:creationId xmlns:a16="http://schemas.microsoft.com/office/drawing/2014/main" id="{49CC3BE9-C34F-4CBE-B4AD-6B88489F1035}"/>
              </a:ext>
            </a:extLst>
          </p:cNvPr>
          <p:cNvGrpSpPr/>
          <p:nvPr/>
        </p:nvGrpSpPr>
        <p:grpSpPr>
          <a:xfrm>
            <a:off x="3971763" y="2557331"/>
            <a:ext cx="3246911" cy="2240959"/>
            <a:chOff x="251520" y="1628800"/>
            <a:chExt cx="2780542" cy="2240959"/>
          </a:xfrm>
        </p:grpSpPr>
        <p:grpSp>
          <p:nvGrpSpPr>
            <p:cNvPr id="6" name="Group 11">
              <a:extLst>
                <a:ext uri="{FF2B5EF4-FFF2-40B4-BE49-F238E27FC236}">
                  <a16:creationId xmlns:a16="http://schemas.microsoft.com/office/drawing/2014/main" id="{9552BA98-B648-474F-A984-DB3907E85677}"/>
                </a:ext>
              </a:extLst>
            </p:cNvPr>
            <p:cNvGrpSpPr/>
            <p:nvPr/>
          </p:nvGrpSpPr>
          <p:grpSpPr>
            <a:xfrm>
              <a:off x="467544" y="1700808"/>
              <a:ext cx="2564518" cy="2168951"/>
              <a:chOff x="1979712" y="1772816"/>
              <a:chExt cx="2564518" cy="2168951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BB8352-94C3-4C0C-91D6-3580CA25E6AF}"/>
                  </a:ext>
                </a:extLst>
              </p:cNvPr>
              <p:cNvSpPr txBox="1"/>
              <p:nvPr/>
            </p:nvSpPr>
            <p:spPr>
              <a:xfrm>
                <a:off x="3059832" y="1772816"/>
                <a:ext cx="46038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dirty="0">
                    <a:solidFill>
                      <a:schemeClr val="accent1"/>
                    </a:solidFill>
                  </a:rPr>
                  <a:t>Q</a:t>
                </a:r>
                <a:endParaRPr lang="en-US" sz="32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B7A20D7-8A6B-4277-B3A1-D5DF68988808}"/>
                  </a:ext>
                </a:extLst>
              </p:cNvPr>
              <p:cNvSpPr txBox="1"/>
              <p:nvPr/>
            </p:nvSpPr>
            <p:spPr>
              <a:xfrm>
                <a:off x="4139952" y="1772816"/>
                <a:ext cx="4042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dirty="0">
                    <a:solidFill>
                      <a:schemeClr val="accent1"/>
                    </a:solidFill>
                  </a:rPr>
                  <a:t>C</a:t>
                </a:r>
                <a:endParaRPr lang="en-US" sz="32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F30E56-D48D-42B7-826F-14879647AC7E}"/>
                  </a:ext>
                </a:extLst>
              </p:cNvPr>
              <p:cNvSpPr txBox="1"/>
              <p:nvPr/>
            </p:nvSpPr>
            <p:spPr>
              <a:xfrm>
                <a:off x="1979712" y="2564904"/>
                <a:ext cx="46038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dirty="0">
                    <a:solidFill>
                      <a:srgbClr val="FF0000"/>
                    </a:solidFill>
                  </a:rPr>
                  <a:t>Q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8A8F248-B575-4573-8FAA-3A112105EEC2}"/>
                  </a:ext>
                </a:extLst>
              </p:cNvPr>
              <p:cNvSpPr txBox="1"/>
              <p:nvPr/>
            </p:nvSpPr>
            <p:spPr>
              <a:xfrm>
                <a:off x="1979712" y="3356992"/>
                <a:ext cx="4042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dirty="0">
                    <a:solidFill>
                      <a:srgbClr val="FF0000"/>
                    </a:solidFill>
                  </a:rPr>
                  <a:t>C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2024BD0-EDEC-4EB6-945E-A1AD0E6E3E36}"/>
                </a:ext>
              </a:extLst>
            </p:cNvPr>
            <p:cNvSpPr txBox="1"/>
            <p:nvPr/>
          </p:nvSpPr>
          <p:spPr>
            <a:xfrm>
              <a:off x="251520" y="1988840"/>
              <a:ext cx="6046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FF0000"/>
                  </a:solidFill>
                </a:rPr>
                <a:t>P1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212D64-F6A2-42A1-853A-BDFBDC8B5E21}"/>
                </a:ext>
              </a:extLst>
            </p:cNvPr>
            <p:cNvSpPr txBox="1"/>
            <p:nvPr/>
          </p:nvSpPr>
          <p:spPr>
            <a:xfrm>
              <a:off x="755576" y="1628800"/>
              <a:ext cx="6046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chemeClr val="accent1"/>
                  </a:solidFill>
                </a:rPr>
                <a:t>P2</a:t>
              </a:r>
              <a:endParaRPr lang="en-US" sz="32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704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F46B-1D90-4BAA-918D-3C728A3C2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Lemke-Howson Algorithm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7C5CAF-1160-4201-9BBB-EB0C88DE22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1208026" cy="4760705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altLang="zh-CN" dirty="0"/>
                  <a:t>Starting from the origin, and move from vertex to vertex until we find a vertex where all strategies are represented.</a:t>
                </a:r>
              </a:p>
              <a:p>
                <a:r>
                  <a:rPr lang="en-US" altLang="zh-CN" dirty="0"/>
                  <a:t>Choose a strategy, say, strategy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, that is allowed to be unrepresented.</a:t>
                </a:r>
              </a:p>
              <a:p>
                <a:r>
                  <a:rPr lang="en-US" altLang="zh-CN" dirty="0"/>
                  <a:t>Relax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dirty="0"/>
                  <a:t>, and move from the origin to its adjacent vertex.</a:t>
                </a:r>
              </a:p>
              <a:p>
                <a:r>
                  <a:rPr lang="en-US" altLang="zh-CN" dirty="0"/>
                  <a:t>Now,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unrepresented, and a strategy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represented twice:</a:t>
                </a:r>
                <a:r>
                  <a:rPr lang="en-US" altLang="zh-CN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Two adjacent vertices: relaxing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dirty="0"/>
                  <a:t>; relaxing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One of them is the origin, and move to the other one.</a:t>
                </a:r>
              </a:p>
              <a:p>
                <a:r>
                  <a:rPr lang="en-US" altLang="zh-CN" dirty="0"/>
                  <a:t>Now, if we are at a vertex where all strategies are represented, we are done.</a:t>
                </a:r>
              </a:p>
              <a:p>
                <a:r>
                  <a:rPr lang="en-US" altLang="zh-CN" dirty="0"/>
                  <a:t>Otherwise, a strategy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dirty="0"/>
                  <a:t> is represented twice: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Two adjacent vertices: relaxing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dirty="0"/>
                  <a:t>; relaxing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One of them is the previous vertex, and move to the other one</a:t>
                </a:r>
              </a:p>
              <a:p>
                <a:r>
                  <a:rPr lang="en-US" altLang="zh-CN" dirty="0"/>
                  <a:t>Continue moving, until we get to a vertex where all strategies are represented…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7C5CAF-1160-4201-9BBB-EB0C88DE22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1208026" cy="4760705"/>
              </a:xfrm>
              <a:blipFill>
                <a:blip r:embed="rId2"/>
                <a:stretch>
                  <a:fillRect l="-762" t="-2817" r="-14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029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7ABCE-6004-4E11-B2C8-386449F5C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925957" cy="1980510"/>
          </a:xfrm>
        </p:spPr>
        <p:txBody>
          <a:bodyPr/>
          <a:lstStyle/>
          <a:p>
            <a:r>
              <a:rPr lang="en-US" altLang="zh-CN" dirty="0"/>
              <a:t>Lemke-Howson Algorithm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2706AB-ED82-46EE-A9D7-E4E6AF5DBB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286539"/>
                <a:ext cx="2680252" cy="289042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2706AB-ED82-46EE-A9D7-E4E6AF5DBB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286539"/>
                <a:ext cx="2680252" cy="289042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C04AED1-A79A-456F-B2B2-28A5413BA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703" y="0"/>
            <a:ext cx="7238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574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8D671-8643-4716-A914-D788B42FE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Lemke-Howson Algorithm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790BB-DE65-4B51-BBD0-0A656A279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3836"/>
          </a:xfrm>
        </p:spPr>
        <p:txBody>
          <a:bodyPr/>
          <a:lstStyle/>
          <a:p>
            <a:r>
              <a:rPr lang="en-US" altLang="zh-CN" dirty="0"/>
              <a:t>How can we guarantee the existence of a vertex representing all strategies?</a:t>
            </a:r>
          </a:p>
          <a:p>
            <a:r>
              <a:rPr lang="en-US" altLang="zh-CN" dirty="0"/>
              <a:t>Consider the vertices on the path travelled.</a:t>
            </a:r>
          </a:p>
          <a:p>
            <a:r>
              <a:rPr lang="en-US" altLang="zh-CN" dirty="0"/>
              <a:t>At most one strategy can be represented twice, and the two adjacent vertices corresponding to the “two representations”.</a:t>
            </a:r>
          </a:p>
          <a:p>
            <a:r>
              <a:rPr lang="en-US" altLang="zh-CN" dirty="0"/>
              <a:t>Each vertex has degree at most 2.</a:t>
            </a:r>
          </a:p>
          <a:p>
            <a:r>
              <a:rPr lang="en-US" altLang="zh-CN" dirty="0"/>
              <a:t>Thus, the path cannot self-intersect!</a:t>
            </a:r>
          </a:p>
          <a:p>
            <a:r>
              <a:rPr lang="en-US" altLang="zh-CN" dirty="0"/>
              <a:t>We will stop somewhere, as the number of vertices is finite.</a:t>
            </a:r>
          </a:p>
          <a:p>
            <a:r>
              <a:rPr lang="en-US" altLang="zh-CN" dirty="0"/>
              <a:t>In particular, we will not return to the origin. (Why?)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815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03189-55EF-4319-B558-05518467B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Complexity Class PPAD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CCBAF4-735E-46DE-93D4-F6C0EE04E4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93227"/>
              </a:xfrm>
            </p:spPr>
            <p:txBody>
              <a:bodyPr/>
              <a:lstStyle/>
              <a:p>
                <a:r>
                  <a:rPr lang="en-US" altLang="zh-CN" dirty="0"/>
                  <a:t>Consider a directed graph where vertices are represented by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-bit binary strings. (Exponentially number of vertices)</a:t>
                </a:r>
              </a:p>
              <a:p>
                <a:r>
                  <a:rPr lang="en-US" altLang="zh-CN" dirty="0"/>
                  <a:t>Each vertex’s in-degree and out-degree are at most 1.</a:t>
                </a:r>
              </a:p>
              <a:p>
                <a:r>
                  <a:rPr lang="en-US" altLang="zh-CN" dirty="0"/>
                  <a:t>So, the graph contains only paths and cycles.</a:t>
                </a:r>
              </a:p>
              <a:p>
                <a:r>
                  <a:rPr lang="en-US" altLang="zh-CN" dirty="0"/>
                  <a:t>Given vertex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dirty="0"/>
                  <a:t>, there is a polynomial-time algorithm to output its predecessor and successor</a:t>
                </a:r>
              </a:p>
              <a:p>
                <a:r>
                  <a:rPr lang="en-US" altLang="zh-CN" dirty="0"/>
                  <a:t>Problem: given a source vertex, compute a sink vertex.</a:t>
                </a:r>
              </a:p>
              <a:p>
                <a:r>
                  <a:rPr lang="en-US" altLang="zh-CN" dirty="0">
                    <a:solidFill>
                      <a:schemeClr val="accent1"/>
                    </a:solidFill>
                  </a:rPr>
                  <a:t>PPAD</a:t>
                </a:r>
                <a:r>
                  <a:rPr lang="en-US" altLang="zh-CN" dirty="0"/>
                  <a:t> (invented by </a:t>
                </a:r>
                <a:r>
                  <a:rPr lang="en-US" altLang="zh-CN" dirty="0" err="1"/>
                  <a:t>Papadimitrious</a:t>
                </a:r>
                <a:r>
                  <a:rPr lang="en-US" altLang="zh-CN" dirty="0"/>
                  <a:t>, stands for </a:t>
                </a:r>
                <a:r>
                  <a:rPr lang="en-US" altLang="zh-CN" dirty="0">
                    <a:solidFill>
                      <a:schemeClr val="accent1"/>
                    </a:solidFill>
                  </a:rPr>
                  <a:t>P</a:t>
                </a:r>
                <a:r>
                  <a:rPr lang="en-US" altLang="zh-CN" dirty="0"/>
                  <a:t>olynomial </a:t>
                </a:r>
                <a:r>
                  <a:rPr lang="en-US" altLang="zh-CN" dirty="0">
                    <a:solidFill>
                      <a:schemeClr val="accent1"/>
                    </a:solidFill>
                  </a:rPr>
                  <a:t>P</a:t>
                </a:r>
                <a:r>
                  <a:rPr lang="en-US" altLang="zh-CN" dirty="0"/>
                  <a:t>arity </a:t>
                </a:r>
                <a:r>
                  <a:rPr lang="en-US" altLang="zh-CN" dirty="0">
                    <a:solidFill>
                      <a:schemeClr val="accent1"/>
                    </a:solidFill>
                  </a:rPr>
                  <a:t>A</a:t>
                </a:r>
                <a:r>
                  <a:rPr lang="en-US" altLang="zh-CN" dirty="0"/>
                  <a:t>rgument (</a:t>
                </a:r>
                <a:r>
                  <a:rPr lang="en-US" altLang="zh-CN" dirty="0">
                    <a:solidFill>
                      <a:schemeClr val="accent1"/>
                    </a:solidFill>
                  </a:rPr>
                  <a:t>D</a:t>
                </a:r>
                <a:r>
                  <a:rPr lang="en-US" altLang="zh-CN" dirty="0"/>
                  <a:t>irected))</a:t>
                </a:r>
              </a:p>
              <a:p>
                <a:r>
                  <a:rPr lang="en-US" altLang="zh-CN" dirty="0"/>
                  <a:t>Finding a NE belongs to PPAD.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CCBAF4-735E-46DE-93D4-F6C0EE04E4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93227"/>
              </a:xfrm>
              <a:blipFill>
                <a:blip r:embed="rId2"/>
                <a:stretch>
                  <a:fillRect l="-1043" t="-2117" r="-20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79418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7444D-795A-4A77-AC4D-52E26D25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Number of NEs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D22C0-0676-440B-8169-7A8646114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Most games have an odd number of NEs.</a:t>
            </a:r>
          </a:p>
          <a:p>
            <a:r>
              <a:rPr lang="en-US" altLang="zh-CN" dirty="0"/>
              <a:t>Can you see the </a:t>
            </a:r>
            <a:r>
              <a:rPr lang="en-US" altLang="zh-CN"/>
              <a:t>intuitions behind this?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9314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Typical PPAD problem</a:t>
            </a:r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642" y="1566862"/>
            <a:ext cx="7620715" cy="483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065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73B9D-2E0F-4114-925E-4037B0EAC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PPAD-Formal Definition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96016-21F9-4428-BEFD-0FBF1FE08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91679"/>
          </a:xfrm>
        </p:spPr>
        <p:txBody>
          <a:bodyPr/>
          <a:lstStyle/>
          <a:p>
            <a:r>
              <a:rPr lang="en-US" altLang="zh-CN" dirty="0"/>
              <a:t>A problem is in PPAD if it reduces to END_OF_THE_LINE.</a:t>
            </a:r>
            <a:endParaRPr lang="zh-CN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A2FC29-74D1-41D5-A9D5-5372AFBAF831}"/>
              </a:ext>
            </a:extLst>
          </p:cNvPr>
          <p:cNvSpPr/>
          <p:nvPr/>
        </p:nvSpPr>
        <p:spPr>
          <a:xfrm>
            <a:off x="838200" y="3214251"/>
            <a:ext cx="10585174" cy="34449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7D06871-5C1A-4063-9A20-EA8D6C208DE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2818" y="3315855"/>
                <a:ext cx="10515600" cy="3241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zh-CN" dirty="0"/>
                  <a:t>END_OF_THE_LINE Problem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a directed graph where vertices are represented by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-bit binary strings, </a:t>
                </a:r>
              </a:p>
              <a:p>
                <a:r>
                  <a:rPr lang="en-US" altLang="zh-CN" dirty="0"/>
                  <a:t>Every vertex have at most one predecessor and one successor</a:t>
                </a:r>
              </a:p>
              <a:p>
                <a:r>
                  <a:rPr lang="en-US" altLang="zh-CN" dirty="0"/>
                  <a:t>For each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zh-CN" dirty="0"/>
                  <a:t>, poly-time computable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returns its predecessor and successor</a:t>
                </a:r>
              </a:p>
              <a:p>
                <a:r>
                  <a:rPr lang="en-US" altLang="zh-CN" dirty="0"/>
                  <a:t>Given function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dirty="0"/>
                  <a:t> and a source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zh-CN" dirty="0"/>
                  <a:t>, find a sink or another source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7D06871-5C1A-4063-9A20-EA8D6C208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818" y="3315855"/>
                <a:ext cx="10515600" cy="3241963"/>
              </a:xfrm>
              <a:prstGeom prst="rect">
                <a:avLst/>
              </a:prstGeom>
              <a:blipFill>
                <a:blip r:embed="rId2"/>
                <a:stretch>
                  <a:fillRect l="-1043" t="-4511" r="-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33849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E95BD-879F-4394-878E-078ACF7BE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PPAD vs NP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881D1-4E7A-46CA-98AC-5B2A74083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PPAD problems are “easier” than NP-complete problems.</a:t>
            </a:r>
          </a:p>
          <a:p>
            <a:r>
              <a:rPr lang="en-US" altLang="zh-CN" dirty="0"/>
              <a:t>P = NP implies P = PPAD</a:t>
            </a:r>
          </a:p>
          <a:p>
            <a:r>
              <a:rPr lang="en-US" altLang="zh-CN" dirty="0"/>
              <a:t>Why do we believe PPAD-complete problems are “hard”?</a:t>
            </a:r>
          </a:p>
          <a:p>
            <a:r>
              <a:rPr lang="en-US" altLang="zh-CN" dirty="0"/>
              <a:t>To solve END_OF_THE_LINE, we need to “teleport” to short-cut the path leading from the source to the sink.</a:t>
            </a:r>
          </a:p>
          <a:p>
            <a:r>
              <a:rPr lang="en-US" altLang="zh-CN" dirty="0"/>
              <a:t>This does not seem easy for the most general case.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945592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D102-E7A2-4D3C-B7CA-5FA865733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Some Typical PPAD-complete Problems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DCFEA1-42EF-4EBE-B97D-0997BB29D8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Finding a Nash equilibrium in a normal form game</a:t>
                </a:r>
              </a:p>
              <a:p>
                <a:r>
                  <a:rPr lang="en-US" altLang="zh-CN" dirty="0"/>
                  <a:t>Finding a fully-colored triangle in Sperner’s Lemma</a:t>
                </a:r>
              </a:p>
              <a:p>
                <a:r>
                  <a:rPr lang="en-US" altLang="zh-CN" dirty="0"/>
                  <a:t>Finding a fixed point in Brouwer’s fixed point theorem</a:t>
                </a:r>
              </a:p>
              <a:p>
                <a:r>
                  <a:rPr lang="en-US" altLang="zh-CN" dirty="0"/>
                  <a:t>Finding an envy-free cake cutting allocation 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cuts</a:t>
                </a:r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DCFEA1-42EF-4EBE-B97D-0997BB29D8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58590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D43E8E-7607-402E-B12C-C866C372C2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NASH is PPAD-complete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5335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18569-41AC-443F-99AF-92A9535C4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>
                <a:solidFill>
                  <a:schemeClr val="tx2"/>
                </a:solidFill>
              </a:rPr>
              <a:t>Battle of Sexes </a:t>
            </a:r>
            <a:endParaRPr lang="zh-CN" altLang="en-US" dirty="0"/>
          </a:p>
        </p:txBody>
      </p:sp>
      <p:pic>
        <p:nvPicPr>
          <p:cNvPr id="4" name="Picture 3" descr="charlie.jpg">
            <a:extLst>
              <a:ext uri="{FF2B5EF4-FFF2-40B4-BE49-F238E27FC236}">
                <a16:creationId xmlns:a16="http://schemas.microsoft.com/office/drawing/2014/main" id="{4B4B592E-7794-41DE-9F47-2FDC6C5F38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9029" y="2521090"/>
            <a:ext cx="920262" cy="1008112"/>
          </a:xfrm>
          <a:prstGeom prst="rect">
            <a:avLst/>
          </a:prstGeom>
        </p:spPr>
      </p:pic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92C10C26-5BE7-4F1B-AB4B-7A25B5F9D8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6156509"/>
              </p:ext>
            </p:extLst>
          </p:nvPr>
        </p:nvGraphicFramePr>
        <p:xfrm>
          <a:off x="4378829" y="3745226"/>
          <a:ext cx="4320480" cy="1584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(</a:t>
                      </a:r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GB" sz="3200" dirty="0"/>
                        <a:t>,</a:t>
                      </a:r>
                      <a:r>
                        <a:rPr lang="en-GB" sz="3200" baseline="0" dirty="0"/>
                        <a:t> </a:t>
                      </a:r>
                      <a:r>
                        <a:rPr lang="en-GB" sz="3200" baseline="0" dirty="0">
                          <a:solidFill>
                            <a:schemeClr val="accent1"/>
                          </a:solidFill>
                        </a:rPr>
                        <a:t>1</a:t>
                      </a:r>
                      <a:r>
                        <a:rPr lang="en-GB" sz="3200" dirty="0"/>
                        <a:t>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(</a:t>
                      </a:r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en-GB" sz="3200" dirty="0"/>
                        <a:t>, </a:t>
                      </a:r>
                      <a:r>
                        <a:rPr lang="en-GB" sz="3200" dirty="0">
                          <a:solidFill>
                            <a:schemeClr val="accent1"/>
                          </a:solidFill>
                        </a:rPr>
                        <a:t>0</a:t>
                      </a:r>
                      <a:r>
                        <a:rPr lang="en-GB" sz="3200" dirty="0"/>
                        <a:t>)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(</a:t>
                      </a:r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en-GB" sz="3200" dirty="0"/>
                        <a:t>, </a:t>
                      </a:r>
                      <a:r>
                        <a:rPr lang="en-GB" sz="3200" dirty="0">
                          <a:solidFill>
                            <a:schemeClr val="accent1"/>
                          </a:solidFill>
                        </a:rPr>
                        <a:t>0</a:t>
                      </a:r>
                      <a:r>
                        <a:rPr lang="en-GB" sz="3200" dirty="0"/>
                        <a:t>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(</a:t>
                      </a:r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GB" sz="3200" dirty="0"/>
                        <a:t>, </a:t>
                      </a:r>
                      <a:r>
                        <a:rPr lang="en-GB" sz="3200" dirty="0">
                          <a:solidFill>
                            <a:schemeClr val="accent1"/>
                          </a:solidFill>
                        </a:rPr>
                        <a:t>2</a:t>
                      </a:r>
                      <a:r>
                        <a:rPr lang="en-GB" sz="3200" dirty="0"/>
                        <a:t>)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25B6573C-81E9-4508-A8C2-A0B913B07CD2}"/>
              </a:ext>
            </a:extLst>
          </p:cNvPr>
          <p:cNvGrpSpPr/>
          <p:nvPr/>
        </p:nvGrpSpPr>
        <p:grpSpPr>
          <a:xfrm>
            <a:off x="2866661" y="3025146"/>
            <a:ext cx="5718040" cy="2168951"/>
            <a:chOff x="971600" y="1772816"/>
            <a:chExt cx="5718040" cy="216895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4ADCCBA-8BD0-4E85-A371-546E518B0961}"/>
                </a:ext>
              </a:extLst>
            </p:cNvPr>
            <p:cNvSpPr txBox="1"/>
            <p:nvPr/>
          </p:nvSpPr>
          <p:spPr>
            <a:xfrm>
              <a:off x="3059832" y="1772816"/>
              <a:ext cx="14771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chemeClr val="accent1"/>
                  </a:solidFill>
                </a:rPr>
                <a:t>Theatre</a:t>
              </a:r>
              <a:endParaRPr lang="en-US" sz="3200" dirty="0">
                <a:solidFill>
                  <a:schemeClr val="accent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FDDC488-88DE-463B-97DB-BE2AC7E35BB4}"/>
                </a:ext>
              </a:extLst>
            </p:cNvPr>
            <p:cNvSpPr txBox="1"/>
            <p:nvPr/>
          </p:nvSpPr>
          <p:spPr>
            <a:xfrm>
              <a:off x="5148064" y="1772816"/>
              <a:ext cx="15415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chemeClr val="accent1"/>
                  </a:solidFill>
                </a:rPr>
                <a:t>Football</a:t>
              </a:r>
              <a:endParaRPr lang="en-US" sz="3200" dirty="0">
                <a:solidFill>
                  <a:schemeClr val="accent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E0C850-9C70-4897-BCBF-7E66F4BC7CA1}"/>
                </a:ext>
              </a:extLst>
            </p:cNvPr>
            <p:cNvSpPr txBox="1"/>
            <p:nvPr/>
          </p:nvSpPr>
          <p:spPr>
            <a:xfrm>
              <a:off x="1043608" y="2636912"/>
              <a:ext cx="14771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FF0000"/>
                  </a:solidFill>
                </a:rPr>
                <a:t>Theatre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5D61DC-94CA-40C0-BD3A-EBB6DDD6F17E}"/>
                </a:ext>
              </a:extLst>
            </p:cNvPr>
            <p:cNvSpPr txBox="1"/>
            <p:nvPr/>
          </p:nvSpPr>
          <p:spPr>
            <a:xfrm>
              <a:off x="971600" y="3356992"/>
              <a:ext cx="15415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FF0000"/>
                  </a:solidFill>
                </a:rPr>
                <a:t>Football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16C157C-EC8D-49E2-9B24-9415DCA60632}"/>
              </a:ext>
            </a:extLst>
          </p:cNvPr>
          <p:cNvSpPr txBox="1"/>
          <p:nvPr/>
        </p:nvSpPr>
        <p:spPr>
          <a:xfrm>
            <a:off x="3370717" y="3313178"/>
            <a:ext cx="604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P1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36EF69-0FB6-46D1-AB60-29C6D5D94055}"/>
              </a:ext>
            </a:extLst>
          </p:cNvPr>
          <p:cNvSpPr txBox="1"/>
          <p:nvPr/>
        </p:nvSpPr>
        <p:spPr>
          <a:xfrm>
            <a:off x="4018789" y="3025146"/>
            <a:ext cx="604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P2</a:t>
            </a: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13" name="Picture 12" descr="marcie.jpg">
            <a:extLst>
              <a:ext uri="{FF2B5EF4-FFF2-40B4-BE49-F238E27FC236}">
                <a16:creationId xmlns:a16="http://schemas.microsoft.com/office/drawing/2014/main" id="{8B17D3FE-1541-4095-9129-4CA4A226A65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90597" y="4105266"/>
            <a:ext cx="411480" cy="90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712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BROUWER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885603"/>
              </a:xfrm>
            </p:spPr>
            <p:txBody>
              <a:bodyPr/>
              <a:lstStyle/>
              <a:p>
                <a:r>
                  <a:rPr lang="en-US" altLang="zh-CN" dirty="0"/>
                  <a:t>Consider a unit 3D cube subdivided into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equal </a:t>
                </a:r>
                <a:r>
                  <a:rPr lang="en-US" altLang="zh-CN" dirty="0" err="1"/>
                  <a:t>cubelets</a:t>
                </a:r>
                <a:r>
                  <a:rPr lang="en-US" altLang="zh-CN" dirty="0"/>
                  <a:t>, each of size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zh-CN" b="0" dirty="0"/>
              </a:p>
              <a:p>
                <a:r>
                  <a:rPr lang="en-US" altLang="zh-CN" dirty="0"/>
                  <a:t>a function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defined only on centers of </a:t>
                </a:r>
                <a:r>
                  <a:rPr lang="en-US" altLang="zh-CN" dirty="0" err="1"/>
                  <a:t>cubelets</a:t>
                </a:r>
                <a:r>
                  <a:rPr lang="en-US" altLang="zh-CN" dirty="0"/>
                  <a:t>: for each center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can only take four values: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=0,1,2,3</m:t>
                    </m:r>
                  </m:oMath>
                </a14:m>
                <a:endParaRPr lang="en-US" altLang="zh-CN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,0,0)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=(0,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,0)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0,0,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endParaRPr lang="en-US" altLang="zh-CN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=(−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does not go outside the boundary...</a:t>
                </a:r>
              </a:p>
              <a:p>
                <a:r>
                  <a:rPr lang="en-US" altLang="zh-CN" dirty="0"/>
                  <a:t>A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fixed point</a:t>
                </a:r>
                <a:r>
                  <a:rPr lang="en-US" altLang="zh-CN" dirty="0"/>
                  <a:t>: a </a:t>
                </a:r>
                <a:r>
                  <a:rPr lang="en-US" altLang="zh-CN" dirty="0" err="1"/>
                  <a:t>cubelet</a:t>
                </a:r>
                <a:r>
                  <a:rPr lang="en-US" altLang="zh-CN" dirty="0"/>
                  <a:t> cornet point such that, among its eight adjacent </a:t>
                </a:r>
                <a:r>
                  <a:rPr lang="en-US" altLang="zh-CN" dirty="0" err="1"/>
                  <a:t>cubelets</a:t>
                </a:r>
                <a:r>
                  <a:rPr lang="en-US" altLang="zh-CN" dirty="0"/>
                  <a:t>, all four possible displacements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=0,1,2,3</m:t>
                    </m:r>
                  </m:oMath>
                </a14:m>
                <a:r>
                  <a:rPr lang="en-US" altLang="zh-CN" dirty="0"/>
                  <a:t> are presented</a:t>
                </a:r>
              </a:p>
              <a:p>
                <a:r>
                  <a:rPr lang="en-US" altLang="zh-CN" dirty="0"/>
                  <a:t>There always exists fixed points (Sperner’s Lemma)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885603"/>
              </a:xfrm>
              <a:blipFill>
                <a:blip r:embed="rId2"/>
                <a:stretch>
                  <a:fillRect l="-1043" t="-2120" r="-2841" b="-24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52632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EEB6B-E14F-4B60-A5F6-3BBB8A759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PPAD-complete problem reduced from…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78097-DFCA-4444-8952-93DC04D88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altLang="zh-CN" dirty="0">
                <a:effectLst/>
              </a:rPr>
              <a:t>Daskalakis et al. (2006)</a:t>
            </a:r>
          </a:p>
          <a:p>
            <a:r>
              <a:rPr lang="de-DE" altLang="zh-CN" dirty="0">
                <a:solidFill>
                  <a:srgbClr val="FF0000"/>
                </a:solidFill>
              </a:rPr>
              <a:t>BROUWER is PPAD</a:t>
            </a:r>
            <a:r>
              <a:rPr lang="en-US" altLang="zh-CN" dirty="0">
                <a:solidFill>
                  <a:srgbClr val="FF0000"/>
                </a:solidFill>
              </a:rPr>
              <a:t>-complete.</a:t>
            </a:r>
            <a:endParaRPr lang="zh-CN" altLang="en-US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29649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Graphical Games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A directed graph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, in which players are vertices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dirty="0"/>
                  <a:t> only if the utility of player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dirty="0"/>
                  <a:t> depends on the strategy chosen by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29731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NASH is PPAD-hard: </a:t>
            </a:r>
            <a:br>
              <a:rPr lang="en-US" altLang="zh-CN" dirty="0"/>
            </a:br>
            <a:r>
              <a:rPr lang="en-US" altLang="zh-CN" dirty="0"/>
              <a:t>reduction from BROUWER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8836" y="1825625"/>
                <a:ext cx="11111346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altLang="zh-CN" u="sng" dirty="0"/>
                  <a:t>Reduction high level ideas:</a:t>
                </a:r>
              </a:p>
              <a:p>
                <a:r>
                  <a:rPr lang="en-US" altLang="zh-CN" dirty="0"/>
                  <a:t>All players have just two pure strategies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dirty="0"/>
                  <a:t>...</a:t>
                </a:r>
              </a:p>
              <a:p>
                <a:pPr lvl="1"/>
                <a:r>
                  <a:rPr lang="en-US" altLang="zh-CN" dirty="0"/>
                  <a:t>so a mixed strategy is a real number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[0,1]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Construct 3 players to be the “leaders”, whose mixed strategies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dirty="0"/>
                  <a:t> represent the coordinates in the unit cube.</a:t>
                </a:r>
              </a:p>
              <a:p>
                <a:r>
                  <a:rPr lang="en-US" altLang="zh-CN" dirty="0"/>
                  <a:t>Construct a gadget consists of many players:</a:t>
                </a:r>
              </a:p>
              <a:p>
                <a:pPr lvl="1"/>
                <a:r>
                  <a:rPr lang="en-US" altLang="zh-CN" dirty="0"/>
                  <a:t>taking the 3 leaders as input</a:t>
                </a:r>
              </a:p>
              <a:p>
                <a:pPr lvl="1"/>
                <a:r>
                  <a:rPr lang="en-US" altLang="zh-CN" dirty="0"/>
                  <a:t>output a player who always plays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if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a fixed point, and plays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dirty="0"/>
                  <a:t> otherwise</a:t>
                </a:r>
              </a:p>
              <a:p>
                <a:r>
                  <a:rPr lang="en-US" altLang="zh-CN" dirty="0"/>
                  <a:t>Connect this output player to the 3 leaders, such that they receive high utility if the output player plays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8836" y="1825625"/>
                <a:ext cx="11111346" cy="4351338"/>
              </a:xfrm>
              <a:blipFill>
                <a:blip r:embed="rId2"/>
                <a:stretch>
                  <a:fillRect l="-988" t="-28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18939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Arithmetic and Logical Gadgets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CN" dirty="0"/>
                  <a:t>We need to construct some gadgets simulating arithmetic and logical operations</a:t>
                </a:r>
              </a:p>
              <a:p>
                <a:r>
                  <a:rPr lang="en-US" altLang="zh-CN" dirty="0"/>
                  <a:t>multiplication gadget, addition gadget, subtraction gadget</a:t>
                </a:r>
              </a:p>
              <a:p>
                <a:r>
                  <a:rPr lang="en-US" altLang="zh-CN" dirty="0"/>
                  <a:t>AND gadget, OR gadget, NOT gadget</a:t>
                </a:r>
              </a:p>
              <a:p>
                <a:r>
                  <a:rPr lang="en-US" altLang="zh-CN" dirty="0"/>
                  <a:t>comparator gadget: </a:t>
                </a:r>
              </a:p>
              <a:p>
                <a:pPr lvl="1"/>
                <a:r>
                  <a:rPr lang="en-US" altLang="zh-CN" dirty="0"/>
                  <a:t>input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/>
                  <a:t>, output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dirty="0"/>
                  <a:t>, such that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&gt;0.5</m:t>
                    </m:r>
                  </m:oMath>
                </a14:m>
                <a:r>
                  <a:rPr lang="en-US" altLang="zh-CN" dirty="0"/>
                  <a:t>,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&lt;0.5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87661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Multiplication Gadget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196750"/>
              </a:xfrm>
            </p:spPr>
            <p:txBody>
              <a:bodyPr/>
              <a:lstStyle/>
              <a:p>
                <a:r>
                  <a:rPr lang="en-US" altLang="zh-CN" dirty="0"/>
                  <a:t>4 players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altLang="zh-CN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dirty="0"/>
                  <a:t>, playing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respective, are acted as input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dirty="0"/>
                  <a:t>, acted as output, we want him to play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in a subgame Nash equilibrium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intermediate player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196750"/>
              </a:xfrm>
              <a:blipFill>
                <a:blip r:embed="rId2"/>
                <a:stretch>
                  <a:fillRect l="-1043" t="-47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976582" y="4285673"/>
            <a:ext cx="424872" cy="424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Oval 4"/>
          <p:cNvSpPr/>
          <p:nvPr/>
        </p:nvSpPr>
        <p:spPr>
          <a:xfrm>
            <a:off x="1976582" y="5752091"/>
            <a:ext cx="424872" cy="424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Oval 5"/>
          <p:cNvSpPr/>
          <p:nvPr/>
        </p:nvSpPr>
        <p:spPr>
          <a:xfrm>
            <a:off x="3662218" y="4946073"/>
            <a:ext cx="424872" cy="424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Oval 6"/>
          <p:cNvSpPr/>
          <p:nvPr/>
        </p:nvSpPr>
        <p:spPr>
          <a:xfrm>
            <a:off x="5883564" y="4946073"/>
            <a:ext cx="424872" cy="424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484973" y="4264269"/>
                <a:ext cx="4916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973" y="4264269"/>
                <a:ext cx="49160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484973" y="5752091"/>
                <a:ext cx="4843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973" y="5752091"/>
                <a:ext cx="4843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265685" y="4655005"/>
                <a:ext cx="4589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685" y="4655005"/>
                <a:ext cx="45897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618880" y="4393395"/>
                <a:ext cx="50225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880" y="4393395"/>
                <a:ext cx="50225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stCxn id="4" idx="6"/>
            <a:endCxn id="6" idx="2"/>
          </p:cNvCxnSpPr>
          <p:nvPr/>
        </p:nvCxnSpPr>
        <p:spPr>
          <a:xfrm>
            <a:off x="2401454" y="4498109"/>
            <a:ext cx="1260764" cy="66040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6"/>
            <a:endCxn id="6" idx="2"/>
          </p:cNvCxnSpPr>
          <p:nvPr/>
        </p:nvCxnSpPr>
        <p:spPr>
          <a:xfrm flipV="1">
            <a:off x="2401454" y="5158509"/>
            <a:ext cx="1260764" cy="80601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7"/>
            <a:endCxn id="7" idx="1"/>
          </p:cNvCxnSpPr>
          <p:nvPr/>
        </p:nvCxnSpPr>
        <p:spPr>
          <a:xfrm>
            <a:off x="4024869" y="5008294"/>
            <a:ext cx="1920916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6" idx="5"/>
          </p:cNvCxnSpPr>
          <p:nvPr/>
        </p:nvCxnSpPr>
        <p:spPr>
          <a:xfrm flipH="1">
            <a:off x="4024869" y="5308724"/>
            <a:ext cx="1920916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4065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Multiplication Gadget</a:t>
            </a:r>
            <a:endParaRPr lang="zh-CN" alt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528315" y="125838"/>
            <a:ext cx="5239684" cy="2011042"/>
            <a:chOff x="1484973" y="4264269"/>
            <a:chExt cx="5239684" cy="2011042"/>
          </a:xfrm>
        </p:grpSpPr>
        <p:sp>
          <p:nvSpPr>
            <p:cNvPr id="4" name="Oval 3"/>
            <p:cNvSpPr/>
            <p:nvPr/>
          </p:nvSpPr>
          <p:spPr>
            <a:xfrm>
              <a:off x="1976582" y="4285673"/>
              <a:ext cx="424872" cy="4248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976582" y="5752091"/>
              <a:ext cx="424872" cy="4248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662218" y="4946073"/>
              <a:ext cx="424872" cy="4248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883564" y="4946073"/>
              <a:ext cx="424872" cy="4248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1484973" y="4264269"/>
                  <a:ext cx="49160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4973" y="4264269"/>
                  <a:ext cx="491609" cy="52322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1484973" y="5752091"/>
                  <a:ext cx="48430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4973" y="5752091"/>
                  <a:ext cx="484300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6265685" y="4655005"/>
                  <a:ext cx="45897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5685" y="4655005"/>
                  <a:ext cx="458972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3618880" y="4393395"/>
                  <a:ext cx="50225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8880" y="4393395"/>
                  <a:ext cx="502253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>
              <a:stCxn id="4" idx="6"/>
              <a:endCxn id="6" idx="2"/>
            </p:cNvCxnSpPr>
            <p:nvPr/>
          </p:nvCxnSpPr>
          <p:spPr>
            <a:xfrm>
              <a:off x="2401454" y="4498109"/>
              <a:ext cx="1260764" cy="660400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5" idx="6"/>
              <a:endCxn id="6" idx="2"/>
            </p:cNvCxnSpPr>
            <p:nvPr/>
          </p:nvCxnSpPr>
          <p:spPr>
            <a:xfrm flipV="1">
              <a:off x="2401454" y="5158509"/>
              <a:ext cx="1260764" cy="806018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6" idx="7"/>
              <a:endCxn id="7" idx="1"/>
            </p:cNvCxnSpPr>
            <p:nvPr/>
          </p:nvCxnSpPr>
          <p:spPr>
            <a:xfrm>
              <a:off x="4024869" y="5008294"/>
              <a:ext cx="1920916" cy="0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7" idx="3"/>
              <a:endCxn id="6" idx="5"/>
            </p:cNvCxnSpPr>
            <p:nvPr/>
          </p:nvCxnSpPr>
          <p:spPr>
            <a:xfrm flipH="1">
              <a:off x="4024869" y="5308724"/>
              <a:ext cx="1920916" cy="0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45969" y="2554664"/>
                <a:ext cx="10515600" cy="3997634"/>
              </a:xfrm>
            </p:spPr>
            <p:txBody>
              <a:bodyPr/>
              <a:lstStyle/>
              <a:p>
                <a:r>
                  <a:rPr lang="en-US" altLang="zh-CN" dirty="0"/>
                  <a:t>player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altLang="zh-CN" b="0" dirty="0"/>
              </a:p>
              <a:p>
                <a:pPr lvl="1"/>
                <a:r>
                  <a:rPr lang="en-US" altLang="zh-CN" b="0" dirty="0"/>
                  <a:t>plays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dirty="0"/>
                  <a:t>: receive utility 1 if both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play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dirty="0"/>
                  <a:t>, receive utility 0 otherwise</a:t>
                </a:r>
              </a:p>
              <a:p>
                <a:pPr lvl="1"/>
                <a:r>
                  <a:rPr lang="en-US" altLang="zh-CN" dirty="0"/>
                  <a:t>plays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dirty="0"/>
                  <a:t>: receive utility 1 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plays</a:t>
                </a:r>
                <a:r>
                  <a:rPr lang="en-US" altLang="zh-CN" b="0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dirty="0"/>
                  <a:t>, receive utility 0 otherwise</a:t>
                </a:r>
              </a:p>
              <a:p>
                <a:r>
                  <a:rPr lang="en-US" altLang="zh-CN" dirty="0"/>
                  <a:t>player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altLang="zh-CN" b="0" dirty="0"/>
              </a:p>
              <a:p>
                <a:pPr lvl="1"/>
                <a:r>
                  <a:rPr lang="en-US" altLang="zh-CN" dirty="0"/>
                  <a:t>utility 1 if he plays the same action as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dirty="0"/>
                  <a:t>, receive utility -1 otherwise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Easy to check that in a Nash equilibrium we must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US" altLang="zh-CN" dirty="0"/>
                  <a:t>.</a:t>
                </a:r>
              </a:p>
            </p:txBody>
          </p:sp>
        </mc:Choice>
        <mc:Fallback xmlns="">
          <p:sp>
            <p:nvSpPr>
              <p:cNvPr id="1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5969" y="2554664"/>
                <a:ext cx="10515600" cy="3997634"/>
              </a:xfrm>
              <a:blipFill>
                <a:blip r:embed="rId6"/>
                <a:stretch>
                  <a:fillRect l="-1043" t="-25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62969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957" y="2599278"/>
            <a:ext cx="11030146" cy="1325563"/>
          </a:xfrm>
        </p:spPr>
        <p:txBody>
          <a:bodyPr/>
          <a:lstStyle/>
          <a:p>
            <a:r>
              <a:rPr lang="en-US" altLang="zh-CN" dirty="0"/>
              <a:t>We can construct the other gadgets similarly...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85057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Finally...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84161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dirty="0"/>
                  <a:t>For the 3 leaders playing mixed strategies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respectively, </a:t>
                </a:r>
              </a:p>
              <a:p>
                <a:r>
                  <a:rPr lang="en-US" altLang="zh-CN" dirty="0"/>
                  <a:t>use a series of comparators and </a:t>
                </a:r>
                <a:r>
                  <a:rPr lang="en-US" altLang="zh-CN" dirty="0" err="1"/>
                  <a:t>substractors</a:t>
                </a:r>
                <a:r>
                  <a:rPr lang="en-US" altLang="zh-CN" dirty="0"/>
                  <a:t> to extract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most significant bits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r>
                  <a:rPr lang="en-US" altLang="zh-CN" dirty="0"/>
                  <a:t>identify the </a:t>
                </a:r>
                <a:r>
                  <a:rPr lang="en-US" altLang="zh-CN" dirty="0" err="1"/>
                  <a:t>cubelet</a:t>
                </a:r>
                <a:r>
                  <a:rPr lang="en-US" altLang="zh-CN" dirty="0"/>
                  <a:t> that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in</a:t>
                </a:r>
              </a:p>
              <a:p>
                <a:r>
                  <a:rPr lang="en-US" altLang="zh-CN" dirty="0"/>
                  <a:t>construct gadget to compute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(using AND, OR, NOT gadgets)</a:t>
                </a:r>
              </a:p>
              <a:p>
                <a:r>
                  <a:rPr lang="en-US" altLang="zh-CN" dirty="0"/>
                  <a:t>check if all four possible displacements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=0,1,2,3</m:t>
                    </m:r>
                  </m:oMath>
                </a14:m>
                <a:r>
                  <a:rPr lang="en-US" altLang="zh-CN" dirty="0"/>
                  <a:t> are presented in the 8 neighbor </a:t>
                </a:r>
                <a:r>
                  <a:rPr lang="en-US" altLang="zh-CN" dirty="0" err="1"/>
                  <a:t>cubelets</a:t>
                </a:r>
                <a:endParaRPr lang="en-US" altLang="zh-CN" dirty="0"/>
              </a:p>
              <a:p>
                <a:r>
                  <a:rPr lang="en-US" altLang="zh-CN" dirty="0"/>
                  <a:t>output an indicator player, and connected it to the 3 leaders.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841610" cy="4351338"/>
              </a:xfrm>
              <a:blipFill>
                <a:blip r:embed="rId2"/>
                <a:stretch>
                  <a:fillRect l="-1181" t="-2381" r="-5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737889" y="5806911"/>
            <a:ext cx="2243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</a:rPr>
              <a:t>Done!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6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Further Results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1511464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(Chen and Deng, 2005b) &amp; (</a:t>
            </a:r>
            <a:r>
              <a:rPr lang="en-US" altLang="zh-CN" dirty="0" err="1"/>
              <a:t>Daskalakis</a:t>
            </a:r>
            <a:r>
              <a:rPr lang="en-US" altLang="zh-CN" dirty="0"/>
              <a:t> and </a:t>
            </a:r>
            <a:r>
              <a:rPr lang="en-US" altLang="zh-CN" dirty="0" err="1"/>
              <a:t>Papadimitrious</a:t>
            </a:r>
            <a:r>
              <a:rPr lang="en-US" altLang="zh-CN" dirty="0"/>
              <a:t>, 2005)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Finding a Nash equilibrium in a 3-player game is PPAD-complete.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4146191"/>
            <a:ext cx="10515600" cy="1511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/>
              <a:t>(Chen and Deng, 2005a)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FF0000"/>
                </a:solidFill>
              </a:rPr>
              <a:t>Finding a Nash equilibrium in a 2-player game is PPAD-complete.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18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AD32A-4EF8-47CA-ACF7-99BB2070C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2"/>
                </a:solidFill>
              </a:rPr>
              <a:t>Children Game</a:t>
            </a:r>
            <a:endParaRPr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C5B6E7-E993-44C1-BE2A-07FCAED58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433" y="365125"/>
            <a:ext cx="663892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4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A6BF8-9D18-4F05-8EF4-BA3CBEBE2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>
                <a:solidFill>
                  <a:schemeClr val="tx2"/>
                </a:solidFill>
              </a:rPr>
              <a:t>Matching Pennies</a:t>
            </a:r>
            <a:endParaRPr lang="zh-CN" alt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C043962-CD7F-4DBB-B5C9-D9C5129513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4893252"/>
              </p:ext>
            </p:extLst>
          </p:nvPr>
        </p:nvGraphicFramePr>
        <p:xfrm>
          <a:off x="3769229" y="3367540"/>
          <a:ext cx="4320480" cy="1584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(</a:t>
                      </a:r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GB" sz="3200" dirty="0"/>
                        <a:t>,</a:t>
                      </a:r>
                      <a:r>
                        <a:rPr lang="en-GB" sz="3200" baseline="0" dirty="0"/>
                        <a:t> </a:t>
                      </a:r>
                      <a:r>
                        <a:rPr lang="en-GB" sz="3200" baseline="0" dirty="0">
                          <a:solidFill>
                            <a:schemeClr val="accent1"/>
                          </a:solidFill>
                        </a:rPr>
                        <a:t>-1</a:t>
                      </a:r>
                      <a:r>
                        <a:rPr lang="en-GB" sz="3200" dirty="0"/>
                        <a:t>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(</a:t>
                      </a:r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-1</a:t>
                      </a:r>
                      <a:r>
                        <a:rPr lang="en-GB" sz="3200" dirty="0"/>
                        <a:t>, </a:t>
                      </a:r>
                      <a:r>
                        <a:rPr lang="en-GB" sz="3200" dirty="0">
                          <a:solidFill>
                            <a:schemeClr val="accent1"/>
                          </a:solidFill>
                        </a:rPr>
                        <a:t>1</a:t>
                      </a:r>
                      <a:r>
                        <a:rPr lang="en-GB" sz="3200" dirty="0"/>
                        <a:t>)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(</a:t>
                      </a:r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-1</a:t>
                      </a:r>
                      <a:r>
                        <a:rPr lang="en-GB" sz="3200" dirty="0"/>
                        <a:t>, </a:t>
                      </a:r>
                      <a:r>
                        <a:rPr lang="en-GB" sz="3200" dirty="0">
                          <a:solidFill>
                            <a:schemeClr val="accent1"/>
                          </a:solidFill>
                        </a:rPr>
                        <a:t>1</a:t>
                      </a:r>
                      <a:r>
                        <a:rPr lang="en-GB" sz="3200" dirty="0"/>
                        <a:t>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(</a:t>
                      </a:r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GB" sz="3200" dirty="0"/>
                        <a:t>, </a:t>
                      </a:r>
                      <a:r>
                        <a:rPr lang="en-GB" sz="3200" dirty="0">
                          <a:solidFill>
                            <a:schemeClr val="accent1"/>
                          </a:solidFill>
                        </a:rPr>
                        <a:t>-1</a:t>
                      </a:r>
                      <a:r>
                        <a:rPr lang="en-GB" sz="3200" dirty="0"/>
                        <a:t>)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8207573-6EEA-4753-95B0-B3AC4DA1E86F}"/>
              </a:ext>
            </a:extLst>
          </p:cNvPr>
          <p:cNvSpPr txBox="1"/>
          <p:nvPr/>
        </p:nvSpPr>
        <p:spPr>
          <a:xfrm>
            <a:off x="4345293" y="2647460"/>
            <a:ext cx="1218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Heads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C5A7EE-4DEB-4AA6-A594-07A972D5CE71}"/>
              </a:ext>
            </a:extLst>
          </p:cNvPr>
          <p:cNvSpPr txBox="1"/>
          <p:nvPr/>
        </p:nvSpPr>
        <p:spPr>
          <a:xfrm>
            <a:off x="6433525" y="2647460"/>
            <a:ext cx="899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Tails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72AEAA-C709-4C16-BEEC-1EFFB5BBF756}"/>
              </a:ext>
            </a:extLst>
          </p:cNvPr>
          <p:cNvSpPr txBox="1"/>
          <p:nvPr/>
        </p:nvSpPr>
        <p:spPr>
          <a:xfrm>
            <a:off x="2329069" y="3511556"/>
            <a:ext cx="1218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Heads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BEB998-01CB-4249-BC7C-3628AB87E89C}"/>
              </a:ext>
            </a:extLst>
          </p:cNvPr>
          <p:cNvSpPr txBox="1"/>
          <p:nvPr/>
        </p:nvSpPr>
        <p:spPr>
          <a:xfrm>
            <a:off x="2257061" y="4231636"/>
            <a:ext cx="899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Tails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9" name="Picture 8" descr="coin.png">
            <a:extLst>
              <a:ext uri="{FF2B5EF4-FFF2-40B4-BE49-F238E27FC236}">
                <a16:creationId xmlns:a16="http://schemas.microsoft.com/office/drawing/2014/main" id="{7D99130F-664B-4A6D-9E3B-1A413AA369E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93765" y="3871596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82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Mixed Strategies</a:t>
            </a:r>
            <a:endParaRPr lang="en-US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600200"/>
                <a:ext cx="10359887" cy="4925144"/>
              </a:xfrm>
            </p:spPr>
            <p:txBody>
              <a:bodyPr>
                <a:normAutofit/>
              </a:bodyPr>
              <a:lstStyle/>
              <a:p>
                <a:r>
                  <a:rPr lang="en-GB" sz="3000" dirty="0"/>
                  <a:t>A </a:t>
                </a:r>
                <a:r>
                  <a:rPr lang="en-GB" sz="3000" dirty="0">
                    <a:solidFill>
                      <a:schemeClr val="accent1"/>
                    </a:solidFill>
                  </a:rPr>
                  <a:t>mixed strategy</a:t>
                </a:r>
                <a:r>
                  <a:rPr lang="en-GB" sz="3000" dirty="0"/>
                  <a:t> of a player in a strategic game is a probability distribution over that player’s actions</a:t>
                </a:r>
              </a:p>
              <a:p>
                <a:r>
                  <a:rPr lang="en-GB" sz="3000" dirty="0"/>
                  <a:t>If the set of actions is </a:t>
                </a:r>
                <a:r>
                  <a:rPr lang="en-GB" sz="3000" dirty="0">
                    <a:solidFill>
                      <a:srgbClr val="FF0000"/>
                    </a:solidFill>
                  </a:rPr>
                  <a:t>{a</a:t>
                </a:r>
                <a:r>
                  <a:rPr lang="en-GB" sz="3000" baseline="30000" dirty="0">
                    <a:solidFill>
                      <a:srgbClr val="FF0000"/>
                    </a:solidFill>
                  </a:rPr>
                  <a:t>1</a:t>
                </a:r>
                <a:r>
                  <a:rPr lang="en-GB" sz="3000" dirty="0">
                    <a:solidFill>
                      <a:srgbClr val="FF0000"/>
                    </a:solidFill>
                  </a:rPr>
                  <a:t>, ..., </a:t>
                </a:r>
                <a:r>
                  <a:rPr lang="en-GB" sz="3000" dirty="0" err="1">
                    <a:solidFill>
                      <a:srgbClr val="FF0000"/>
                    </a:solidFill>
                  </a:rPr>
                  <a:t>a</a:t>
                </a:r>
                <a:r>
                  <a:rPr lang="en-GB" sz="3000" baseline="30000" dirty="0" err="1">
                    <a:solidFill>
                      <a:srgbClr val="FF0000"/>
                    </a:solidFill>
                  </a:rPr>
                  <a:t>r</a:t>
                </a:r>
                <a:r>
                  <a:rPr lang="en-GB" sz="3000" dirty="0">
                    <a:solidFill>
                      <a:srgbClr val="FF0000"/>
                    </a:solidFill>
                  </a:rPr>
                  <a:t>}</a:t>
                </a:r>
                <a:r>
                  <a:rPr lang="en-GB" sz="3000" dirty="0"/>
                  <a:t>, we will denote a mixed strategy by </a:t>
                </a:r>
                <a:r>
                  <a:rPr lang="en-GB" sz="3000" b="1" u="sng" dirty="0">
                    <a:solidFill>
                      <a:srgbClr val="FF0000"/>
                    </a:solidFill>
                  </a:rPr>
                  <a:t>p</a:t>
                </a:r>
                <a:r>
                  <a:rPr lang="en-GB" sz="3000" dirty="0">
                    <a:solidFill>
                      <a:srgbClr val="FF0000"/>
                    </a:solidFill>
                  </a:rPr>
                  <a:t> = (p</a:t>
                </a:r>
                <a:r>
                  <a:rPr lang="en-GB" sz="3000" baseline="30000" dirty="0">
                    <a:solidFill>
                      <a:srgbClr val="FF0000"/>
                    </a:solidFill>
                  </a:rPr>
                  <a:t>1</a:t>
                </a:r>
                <a:r>
                  <a:rPr lang="en-GB" sz="3000" dirty="0">
                    <a:solidFill>
                      <a:srgbClr val="FF0000"/>
                    </a:solidFill>
                  </a:rPr>
                  <a:t>, ..., p</a:t>
                </a:r>
                <a:r>
                  <a:rPr lang="en-GB" sz="3000" baseline="30000" dirty="0">
                    <a:solidFill>
                      <a:srgbClr val="FF0000"/>
                    </a:solidFill>
                  </a:rPr>
                  <a:t>r</a:t>
                </a:r>
                <a:r>
                  <a:rPr lang="en-GB" sz="3000" dirty="0">
                    <a:solidFill>
                      <a:srgbClr val="FF0000"/>
                    </a:solidFill>
                  </a:rPr>
                  <a:t>)</a:t>
                </a:r>
              </a:p>
              <a:p>
                <a:pPr lvl="1">
                  <a:buNone/>
                </a:pPr>
                <a:r>
                  <a:rPr lang="en-GB" dirty="0">
                    <a:solidFill>
                      <a:srgbClr val="FF0000"/>
                    </a:solidFill>
                  </a:rPr>
                  <a:t>       p</a:t>
                </a:r>
                <a:r>
                  <a:rPr lang="en-GB" baseline="30000" dirty="0">
                    <a:solidFill>
                      <a:srgbClr val="FF0000"/>
                    </a:solidFill>
                  </a:rPr>
                  <a:t>i  </a:t>
                </a:r>
                <a:r>
                  <a:rPr lang="en-GB" dirty="0">
                    <a:solidFill>
                      <a:srgbClr val="FF0000"/>
                    </a:solidFill>
                  </a:rPr>
                  <a:t>≥ 0 </a:t>
                </a:r>
                <a:r>
                  <a:rPr lang="en-GB" dirty="0"/>
                  <a:t>for </a:t>
                </a:r>
                <a:r>
                  <a:rPr lang="en-GB" dirty="0" err="1">
                    <a:solidFill>
                      <a:srgbClr val="FF0000"/>
                    </a:solidFill>
                  </a:rPr>
                  <a:t>i</a:t>
                </a:r>
                <a:r>
                  <a:rPr lang="en-GB" dirty="0">
                    <a:solidFill>
                      <a:srgbClr val="FF0000"/>
                    </a:solidFill>
                  </a:rPr>
                  <a:t>=1, ..., r</a:t>
                </a:r>
                <a:r>
                  <a:rPr lang="en-GB" dirty="0"/>
                  <a:t>,  </a:t>
                </a:r>
                <a:r>
                  <a:rPr lang="en-GB" dirty="0">
                    <a:solidFill>
                      <a:srgbClr val="FF0000"/>
                    </a:solidFill>
                  </a:rPr>
                  <a:t>   p</a:t>
                </a:r>
                <a:r>
                  <a:rPr lang="en-GB" baseline="30000" dirty="0">
                    <a:solidFill>
                      <a:srgbClr val="FF0000"/>
                    </a:solidFill>
                  </a:rPr>
                  <a:t>1</a:t>
                </a:r>
                <a:r>
                  <a:rPr lang="en-GB" dirty="0">
                    <a:solidFill>
                      <a:srgbClr val="FF0000"/>
                    </a:solidFill>
                  </a:rPr>
                  <a:t>+ ... + p</a:t>
                </a:r>
                <a:r>
                  <a:rPr lang="en-GB" baseline="30000" dirty="0">
                    <a:solidFill>
                      <a:srgbClr val="FF0000"/>
                    </a:solidFill>
                  </a:rPr>
                  <a:t>r</a:t>
                </a:r>
                <a:r>
                  <a:rPr lang="en-GB" dirty="0">
                    <a:solidFill>
                      <a:srgbClr val="FF0000"/>
                    </a:solidFill>
                  </a:rPr>
                  <a:t> = 1</a:t>
                </a:r>
              </a:p>
              <a:p>
                <a:r>
                  <a:rPr lang="en-GB" sz="3000" dirty="0"/>
                  <a:t>Mixed strategy that assigns probability 1 to some action is called a </a:t>
                </a:r>
                <a:r>
                  <a:rPr lang="en-GB" sz="3000" dirty="0">
                    <a:solidFill>
                      <a:schemeClr val="accent1"/>
                    </a:solidFill>
                  </a:rPr>
                  <a:t>pure strategy</a:t>
                </a:r>
              </a:p>
              <a:p>
                <a:r>
                  <a:rPr lang="en-US" sz="3000" dirty="0"/>
                  <a:t>Given</a:t>
                </a:r>
                <a:r>
                  <a:rPr lang="en-US" sz="30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3000" dirty="0"/>
                  <a:t>a mixed strategy </a:t>
                </a:r>
                <a:r>
                  <a:rPr lang="en-GB" altLang="zh-CN" sz="3000" b="1" u="sng" dirty="0">
                    <a:solidFill>
                      <a:srgbClr val="FF0000"/>
                    </a:solidFill>
                  </a:rPr>
                  <a:t>p</a:t>
                </a:r>
                <a:r>
                  <a:rPr lang="en-US" sz="3000" dirty="0"/>
                  <a:t>, its support is defined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b="0" i="1" smtClean="0">
                        <a:latin typeface="Cambria Math" panose="02040503050406030204" pitchFamily="18" charset="0"/>
                      </a:rPr>
                      <m:t>supp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&gt;0}</m:t>
                    </m:r>
                  </m:oMath>
                </a14:m>
                <a:endParaRPr lang="en-US" sz="3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600200"/>
                <a:ext cx="10359887" cy="4925144"/>
              </a:xfrm>
              <a:blipFill>
                <a:blip r:embed="rId2"/>
                <a:stretch>
                  <a:fillRect l="-1176" t="-24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05735-A57A-4074-8ADC-39B31648E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>
                <a:solidFill>
                  <a:schemeClr val="tx2"/>
                </a:solidFill>
              </a:rPr>
              <a:t>Nash Equilibrium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0002C-B8D6-4C7C-B294-1F0AA5EDB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CN" dirty="0"/>
              <a:t>In an n-player game, a mixed strategy profile </a:t>
            </a:r>
            <a:br>
              <a:rPr lang="en-GB" altLang="zh-CN" dirty="0"/>
            </a:br>
            <a:r>
              <a:rPr lang="en-GB" altLang="zh-CN" dirty="0">
                <a:solidFill>
                  <a:schemeClr val="accent1"/>
                </a:solidFill>
              </a:rPr>
              <a:t>P = (</a:t>
            </a:r>
            <a:r>
              <a:rPr lang="en-GB" altLang="zh-CN" b="1" u="sng" dirty="0">
                <a:solidFill>
                  <a:schemeClr val="accent1"/>
                </a:solidFill>
              </a:rPr>
              <a:t>p</a:t>
            </a:r>
            <a:r>
              <a:rPr lang="en-GB" altLang="zh-CN" baseline="-25000" dirty="0">
                <a:solidFill>
                  <a:schemeClr val="accent1"/>
                </a:solidFill>
              </a:rPr>
              <a:t>1</a:t>
            </a:r>
            <a:r>
              <a:rPr lang="en-GB" altLang="zh-CN" dirty="0">
                <a:solidFill>
                  <a:schemeClr val="accent1"/>
                </a:solidFill>
              </a:rPr>
              <a:t>, ..., </a:t>
            </a:r>
            <a:r>
              <a:rPr lang="en-GB" altLang="zh-CN" b="1" u="sng" dirty="0" err="1">
                <a:solidFill>
                  <a:schemeClr val="accent1"/>
                </a:solidFill>
              </a:rPr>
              <a:t>p</a:t>
            </a:r>
            <a:r>
              <a:rPr lang="en-GB" altLang="zh-CN" baseline="-25000" dirty="0" err="1">
                <a:solidFill>
                  <a:schemeClr val="accent1"/>
                </a:solidFill>
              </a:rPr>
              <a:t>n</a:t>
            </a:r>
            <a:r>
              <a:rPr lang="en-GB" altLang="zh-CN" dirty="0">
                <a:solidFill>
                  <a:schemeClr val="accent1"/>
                </a:solidFill>
              </a:rPr>
              <a:t>)</a:t>
            </a:r>
            <a:r>
              <a:rPr lang="en-GB" altLang="zh-CN" dirty="0">
                <a:solidFill>
                  <a:srgbClr val="FF0000"/>
                </a:solidFill>
              </a:rPr>
              <a:t> </a:t>
            </a:r>
            <a:r>
              <a:rPr lang="en-GB" altLang="zh-CN" dirty="0"/>
              <a:t>is called a </a:t>
            </a:r>
            <a:r>
              <a:rPr lang="en-GB" altLang="zh-CN" dirty="0">
                <a:solidFill>
                  <a:schemeClr val="accent1"/>
                </a:solidFill>
              </a:rPr>
              <a:t>Nash equilibrium</a:t>
            </a:r>
            <a:r>
              <a:rPr lang="en-GB" altLang="zh-CN" dirty="0"/>
              <a:t> if for any player </a:t>
            </a:r>
            <a:r>
              <a:rPr lang="en-GB" altLang="zh-CN" dirty="0" err="1">
                <a:solidFill>
                  <a:srgbClr val="FF0000"/>
                </a:solidFill>
              </a:rPr>
              <a:t>i</a:t>
            </a:r>
            <a:r>
              <a:rPr lang="en-GB" altLang="zh-CN" dirty="0">
                <a:solidFill>
                  <a:srgbClr val="FF0000"/>
                </a:solidFill>
              </a:rPr>
              <a:t> </a:t>
            </a:r>
            <a:r>
              <a:rPr lang="en-GB" altLang="zh-CN" dirty="0"/>
              <a:t>and any mixed strategy </a:t>
            </a:r>
            <a:r>
              <a:rPr lang="en-GB" altLang="zh-CN" b="1" u="sng" dirty="0">
                <a:solidFill>
                  <a:srgbClr val="FF0000"/>
                </a:solidFill>
              </a:rPr>
              <a:t>p</a:t>
            </a:r>
            <a:r>
              <a:rPr lang="en-GB" altLang="zh-CN" dirty="0">
                <a:solidFill>
                  <a:srgbClr val="FF0000"/>
                </a:solidFill>
              </a:rPr>
              <a:t>’</a:t>
            </a:r>
            <a:r>
              <a:rPr lang="en-GB" altLang="zh-CN" dirty="0"/>
              <a:t> of player </a:t>
            </a:r>
            <a:r>
              <a:rPr lang="en-GB" altLang="zh-CN" dirty="0" err="1">
                <a:solidFill>
                  <a:srgbClr val="FF0000"/>
                </a:solidFill>
              </a:rPr>
              <a:t>i</a:t>
            </a:r>
            <a:r>
              <a:rPr lang="en-GB" altLang="zh-CN" dirty="0"/>
              <a:t> it holds that</a:t>
            </a:r>
            <a:br>
              <a:rPr lang="en-GB" altLang="zh-CN" dirty="0"/>
            </a:br>
            <a:r>
              <a:rPr lang="en-GB" altLang="zh-CN" dirty="0"/>
              <a:t>                  </a:t>
            </a:r>
            <a:r>
              <a:rPr lang="en-GB" altLang="zh-CN" dirty="0">
                <a:solidFill>
                  <a:srgbClr val="FF0000"/>
                </a:solidFill>
              </a:rPr>
              <a:t>U</a:t>
            </a:r>
            <a:r>
              <a:rPr lang="en-GB" altLang="zh-CN" baseline="-25000" dirty="0">
                <a:solidFill>
                  <a:srgbClr val="FF0000"/>
                </a:solidFill>
              </a:rPr>
              <a:t> </a:t>
            </a:r>
            <a:r>
              <a:rPr lang="en-GB" altLang="zh-CN" baseline="-25000" dirty="0" err="1">
                <a:solidFill>
                  <a:srgbClr val="FF0000"/>
                </a:solidFill>
              </a:rPr>
              <a:t>i</a:t>
            </a:r>
            <a:r>
              <a:rPr lang="en-GB" altLang="zh-CN" dirty="0">
                <a:solidFill>
                  <a:srgbClr val="FF0000"/>
                </a:solidFill>
              </a:rPr>
              <a:t> (</a:t>
            </a:r>
            <a:r>
              <a:rPr lang="en-GB" altLang="zh-CN" dirty="0">
                <a:solidFill>
                  <a:schemeClr val="accent1"/>
                </a:solidFill>
              </a:rPr>
              <a:t>P</a:t>
            </a:r>
            <a:r>
              <a:rPr lang="en-GB" altLang="zh-CN" dirty="0">
                <a:solidFill>
                  <a:srgbClr val="FF0000"/>
                </a:solidFill>
              </a:rPr>
              <a:t>)</a:t>
            </a:r>
            <a:r>
              <a:rPr lang="en-GB" altLang="zh-CN" dirty="0">
                <a:solidFill>
                  <a:schemeClr val="accent1"/>
                </a:solidFill>
              </a:rPr>
              <a:t> ≥ </a:t>
            </a:r>
            <a:r>
              <a:rPr lang="en-GB" altLang="zh-CN" dirty="0">
                <a:solidFill>
                  <a:srgbClr val="FF0000"/>
                </a:solidFill>
              </a:rPr>
              <a:t>U</a:t>
            </a:r>
            <a:r>
              <a:rPr lang="en-GB" altLang="zh-CN" baseline="-25000" dirty="0">
                <a:solidFill>
                  <a:schemeClr val="accent1"/>
                </a:solidFill>
              </a:rPr>
              <a:t> </a:t>
            </a:r>
            <a:r>
              <a:rPr lang="en-GB" altLang="zh-CN" baseline="-25000" dirty="0" err="1">
                <a:solidFill>
                  <a:srgbClr val="FF0000"/>
                </a:solidFill>
              </a:rPr>
              <a:t>i</a:t>
            </a:r>
            <a:r>
              <a:rPr lang="en-GB" altLang="zh-CN" baseline="-25000" dirty="0">
                <a:solidFill>
                  <a:srgbClr val="FF0000"/>
                </a:solidFill>
              </a:rPr>
              <a:t> </a:t>
            </a:r>
            <a:r>
              <a:rPr lang="en-GB" altLang="zh-CN" dirty="0">
                <a:solidFill>
                  <a:srgbClr val="FF0000"/>
                </a:solidFill>
              </a:rPr>
              <a:t>(</a:t>
            </a:r>
            <a:r>
              <a:rPr lang="en-GB" altLang="zh-CN" dirty="0">
                <a:solidFill>
                  <a:schemeClr val="accent1"/>
                </a:solidFill>
              </a:rPr>
              <a:t>P</a:t>
            </a:r>
            <a:r>
              <a:rPr lang="en-GB" altLang="zh-CN" baseline="-25000" dirty="0">
                <a:solidFill>
                  <a:schemeClr val="accent1"/>
                </a:solidFill>
              </a:rPr>
              <a:t>-</a:t>
            </a:r>
            <a:r>
              <a:rPr lang="en-GB" altLang="zh-CN" baseline="-25000" dirty="0" err="1">
                <a:solidFill>
                  <a:schemeClr val="accent1"/>
                </a:solidFill>
              </a:rPr>
              <a:t>i</a:t>
            </a:r>
            <a:r>
              <a:rPr lang="en-GB" altLang="zh-CN" dirty="0">
                <a:solidFill>
                  <a:schemeClr val="accent1"/>
                </a:solidFill>
              </a:rPr>
              <a:t>, </a:t>
            </a:r>
            <a:r>
              <a:rPr lang="en-GB" altLang="zh-CN" b="1" u="sng" dirty="0">
                <a:solidFill>
                  <a:srgbClr val="FF0000"/>
                </a:solidFill>
              </a:rPr>
              <a:t>p</a:t>
            </a:r>
            <a:r>
              <a:rPr lang="en-GB" altLang="zh-CN" dirty="0">
                <a:solidFill>
                  <a:srgbClr val="FF0000"/>
                </a:solidFill>
              </a:rPr>
              <a:t>’)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42866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D1932-9B2B-4BF6-8A38-138D4CB0F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accent1"/>
                </a:solidFill>
              </a:rPr>
              <a:t>Best Response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C1665-8987-494C-8719-14CDB820EF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Consider any agent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/>
                  <a:t>. Given the strategies of the other agents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, an action (pure strategy)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a </a:t>
                </a:r>
                <a:r>
                  <a:rPr lang="en-US" altLang="zh-CN" dirty="0">
                    <a:solidFill>
                      <a:schemeClr val="accent1"/>
                    </a:solidFill>
                  </a:rPr>
                  <a:t>best response</a:t>
                </a:r>
                <a:r>
                  <a:rPr lang="en-US" altLang="zh-CN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maximizes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 ⋅)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endParaRPr lang="en-US" altLang="zh-CN" dirty="0"/>
              </a:p>
              <a:p>
                <a:r>
                  <a:rPr lang="en-US" altLang="zh-CN" b="1" dirty="0">
                    <a:solidFill>
                      <a:schemeClr val="accent1"/>
                    </a:solidFill>
                  </a:rPr>
                  <a:t>Theorem</a:t>
                </a:r>
                <a:r>
                  <a:rPr lang="en-US" altLang="zh-CN" dirty="0">
                    <a:solidFill>
                      <a:schemeClr val="accent1"/>
                    </a:solidFill>
                  </a:rPr>
                  <a:t>.</a:t>
                </a:r>
                <a:r>
                  <a:rPr lang="en-US" altLang="zh-CN" dirty="0"/>
                  <a:t> A strategy profile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dirty="0"/>
                  <a:t> is a Nash Equilibrium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if and only if</a:t>
                </a:r>
                <a:r>
                  <a:rPr lang="en-US" altLang="zh-CN" dirty="0"/>
                  <a:t>, for any agent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supp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a best response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C1665-8987-494C-8719-14CDB820EF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20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881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2600</Words>
  <Application>Microsoft Office PowerPoint</Application>
  <PresentationFormat>宽屏</PresentationFormat>
  <Paragraphs>319</Paragraphs>
  <Slides>49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49</vt:i4>
      </vt:variant>
    </vt:vector>
  </HeadingPairs>
  <TitlesOfParts>
    <vt:vector size="56" baseType="lpstr">
      <vt:lpstr>Microsoft YaHei UI</vt:lpstr>
      <vt:lpstr>等线</vt:lpstr>
      <vt:lpstr>等线 Light</vt:lpstr>
      <vt:lpstr>Algerian</vt:lpstr>
      <vt:lpstr>Arial</vt:lpstr>
      <vt:lpstr>Cambria Math</vt:lpstr>
      <vt:lpstr>Office Theme</vt:lpstr>
      <vt:lpstr>Algorithmic Game Theory  Lecture 2</vt:lpstr>
      <vt:lpstr>Games</vt:lpstr>
      <vt:lpstr>Prisoners’ Dilemma</vt:lpstr>
      <vt:lpstr>Battle of Sexes </vt:lpstr>
      <vt:lpstr>Children Game</vt:lpstr>
      <vt:lpstr>Matching Pennies</vt:lpstr>
      <vt:lpstr>Mixed Strategies</vt:lpstr>
      <vt:lpstr>Nash Equilibrium</vt:lpstr>
      <vt:lpstr>Best Response</vt:lpstr>
      <vt:lpstr>This Lecture: Complexity of Finding a NE</vt:lpstr>
      <vt:lpstr>Zero-Sum Games</vt:lpstr>
      <vt:lpstr>Zero-Sum Game</vt:lpstr>
      <vt:lpstr>Rock-Paper-Scissors</vt:lpstr>
      <vt:lpstr>Rock-Paper-Scissors</vt:lpstr>
      <vt:lpstr>Payoff Matrix</vt:lpstr>
      <vt:lpstr>von Neumann’s Minimax Theorem</vt:lpstr>
      <vt:lpstr>von Neumann’s Minimax Theorem</vt:lpstr>
      <vt:lpstr>General Games</vt:lpstr>
      <vt:lpstr>Shifting Function Φ</vt:lpstr>
      <vt:lpstr>Matching Pennies: Φ(P)-P</vt:lpstr>
      <vt:lpstr>Battle of Sexes: Φ(P)-P</vt:lpstr>
      <vt:lpstr>Children Game: Φ(P)-P</vt:lpstr>
      <vt:lpstr>Brouwer’s Fixed Point Theorem</vt:lpstr>
      <vt:lpstr>General Two-Player Games</vt:lpstr>
      <vt:lpstr>Symmetric Games</vt:lpstr>
      <vt:lpstr>Reduction to Symmetric Games</vt:lpstr>
      <vt:lpstr>Lemke-Howson Algorithm</vt:lpstr>
      <vt:lpstr>Lemke-Howson Algorithm</vt:lpstr>
      <vt:lpstr>Lemke-Howson Algorithm</vt:lpstr>
      <vt:lpstr>Lemke-Howson Algorithm</vt:lpstr>
      <vt:lpstr>Lemke-Howson Algorithm</vt:lpstr>
      <vt:lpstr>Lemke-Howson Algorithm</vt:lpstr>
      <vt:lpstr>The Complexity Class PPAD</vt:lpstr>
      <vt:lpstr>Number of NEs</vt:lpstr>
      <vt:lpstr>A Typical PPAD problem</vt:lpstr>
      <vt:lpstr>PPAD-Formal Definition</vt:lpstr>
      <vt:lpstr>PPAD vs NP</vt:lpstr>
      <vt:lpstr>Some Typical PPAD-complete Problems</vt:lpstr>
      <vt:lpstr>NASH is PPAD-complete</vt:lpstr>
      <vt:lpstr>BROUWER</vt:lpstr>
      <vt:lpstr>PPAD-complete problem reduced from…</vt:lpstr>
      <vt:lpstr>Graphical Games</vt:lpstr>
      <vt:lpstr>NASH is PPAD-hard:  reduction from BROUWER</vt:lpstr>
      <vt:lpstr>Arithmetic and Logical Gadgets</vt:lpstr>
      <vt:lpstr>Multiplication Gadget</vt:lpstr>
      <vt:lpstr>Multiplication Gadget</vt:lpstr>
      <vt:lpstr>We can construct the other gadgets similarly...</vt:lpstr>
      <vt:lpstr>Finally...</vt:lpstr>
      <vt:lpstr>Further 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Algorithmic Game Theory  Lecture 2</dc:title>
  <dc:creator>Biaoshuai Tao</dc:creator>
  <cp:lastModifiedBy>Tao Biaoshuai</cp:lastModifiedBy>
  <cp:revision>48</cp:revision>
  <dcterms:created xsi:type="dcterms:W3CDTF">2022-08-30T03:17:32Z</dcterms:created>
  <dcterms:modified xsi:type="dcterms:W3CDTF">2022-08-30T11:29:52Z</dcterms:modified>
</cp:coreProperties>
</file>