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59" r:id="rId13"/>
    <p:sldId id="260" r:id="rId14"/>
    <p:sldId id="261" r:id="rId15"/>
    <p:sldId id="262" r:id="rId16"/>
    <p:sldId id="286" r:id="rId17"/>
    <p:sldId id="287" r:id="rId18"/>
    <p:sldId id="288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4" r:id="rId30"/>
    <p:sldId id="273" r:id="rId31"/>
    <p:sldId id="275" r:id="rId32"/>
    <p:sldId id="276" r:id="rId33"/>
    <p:sldId id="277" r:id="rId34"/>
    <p:sldId id="289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3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30C2E-F1A3-4B7C-9D33-3AADB8597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E5BA2-ECE1-4C45-BFC7-E454BD139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CD0FF-A361-4651-9074-6E04DF498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582-3F76-4E0B-A7C9-74D286BC6F34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02F1D-760C-4434-AC32-350B3E06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EFD4D-F3C5-4CE3-8B51-868C62C5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11C2-EE3C-4EE6-86B3-577C88C9E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01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33226-842D-4EEA-B746-18CD60FD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55F25-30BC-4351-83BC-92874323F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DBFD9-DC16-4AB6-B009-02C2CC675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582-3F76-4E0B-A7C9-74D286BC6F34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E7FA9-2BA3-4C0D-BC21-3CE50D8CD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230BF-4590-40EC-A2F9-C8F6EE47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11C2-EE3C-4EE6-86B3-577C88C9E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08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72515F-92F2-463B-BE6F-4AABACF1A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7AB4B-E7D7-4118-9A67-7205C3E3A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34D1-BB65-4C0B-B905-ED070AF2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582-3F76-4E0B-A7C9-74D286BC6F34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49EE1-DC5B-4F07-9837-81DC2D8F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04F4C-8084-43BA-B5D0-CBAAE0A6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11C2-EE3C-4EE6-86B3-577C88C9E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63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2B936-9434-46FC-AF1D-412889E8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1A2C1-9ED9-4947-9FED-08EF23018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E66FE-7FBB-466E-A993-602F0833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582-3F76-4E0B-A7C9-74D286BC6F34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03176-1001-4264-87B5-314FAA90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2F71E-E4B2-4FC8-9679-BF0E95FC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11C2-EE3C-4EE6-86B3-577C88C9E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41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FFF26-1873-4C34-828F-7FD214BC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3C71F-DBBE-40A7-BC88-208ACB112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BABCF-8DCB-4060-BAF1-EB8DBB6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582-3F76-4E0B-A7C9-74D286BC6F34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BA480-5B05-45F9-ACAF-1D6ADA9C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56B74-70B4-452A-BED9-6DC74394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11C2-EE3C-4EE6-86B3-577C88C9E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03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ED95-F66B-42DC-907D-52EC66C1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0A904-8A10-4185-BDB1-AAAD71E8F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CC61C-D469-4A45-AB85-23E23F8A1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18C15-3C14-4C8D-B448-74C607AF6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582-3F76-4E0B-A7C9-74D286BC6F34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2DACA-3CE9-4FDA-8C77-51675408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640EB-594F-416E-B4EC-02897E45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11C2-EE3C-4EE6-86B3-577C88C9E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22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F916E-3FE2-44EE-A9F9-B3C679AF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F267E-8478-471E-A84C-E9C46CE0E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E37B2-A54A-41D2-86EE-135B7372A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972E8-DC45-4D86-A9A5-AA3B20173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7A503C-0FF1-4647-AF06-BFE58C833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09FDD-E6A1-4D7B-8AD9-43A6AAC12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582-3F76-4E0B-A7C9-74D286BC6F34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874AEC-0461-45D1-B38F-FC730AD1C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5802E3-74E8-4F37-90E5-1D1BB4C8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11C2-EE3C-4EE6-86B3-577C88C9E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75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9723-CFD1-43B8-8FFD-9C8C9497F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8058BD-62B9-42A2-8820-A73DD2D56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582-3F76-4E0B-A7C9-74D286BC6F34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4E5EC-691A-4F26-ABEC-7937C0BBA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BC29E-D9EB-4568-AE90-1D0C3191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11C2-EE3C-4EE6-86B3-577C88C9E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64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53A24-6BBA-4F50-B230-553D049E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582-3F76-4E0B-A7C9-74D286BC6F34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E3910-B9E0-40AC-B857-4CA777B1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A3192-F922-48EB-B857-9DFBE71A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11C2-EE3C-4EE6-86B3-577C88C9E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8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ADB1B-AEAE-4901-9DD6-8DA423952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3C68F-A5E6-4E30-9DDC-FA7DAA033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043B7-99FA-48EA-BB4D-AE48FD97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4E22D-1D02-455A-9D7D-55E42EA8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582-3F76-4E0B-A7C9-74D286BC6F34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798D5-0463-492A-AB20-BB8428A8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B7116-40D1-4DD0-A9B9-8262A4BC0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11C2-EE3C-4EE6-86B3-577C88C9E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00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00BB2-5A7A-4139-B691-C266246A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B12E4-59EF-40CF-AD53-7E5E25A31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67AAE-B79A-4C41-B67A-44EF5D91F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10903-0E4B-444B-A9B1-C90C29E1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582-3F76-4E0B-A7C9-74D286BC6F34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54727-9F8E-4515-B149-0BB4D262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A8DCB-161F-40CA-8481-C363E0FA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11C2-EE3C-4EE6-86B3-577C88C9E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2AA616-07AF-4C7F-A4C4-592D45B8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CC5F7-0666-46E3-8AFF-2AA3D7C4E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9DBDB-E90C-440C-9978-D1A370973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DA582-3F76-4E0B-A7C9-74D286BC6F34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C2B-CC7C-437C-9E48-D211247FA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6580-D2D6-429F-BF9F-60F48A741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311C2-EE3C-4EE6-86B3-577C88C9E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89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6FE98-64AC-4434-BCDF-06C04E34F5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CN" dirty="0"/>
              <a:t>Algorithmic Game Theory</a:t>
            </a:r>
            <a:br>
              <a:rPr lang="en-GB" altLang="zh-CN" dirty="0"/>
            </a:br>
            <a:br>
              <a:rPr lang="en-GB" altLang="zh-CN" dirty="0"/>
            </a:br>
            <a:r>
              <a:rPr lang="en-GB" altLang="zh-CN" dirty="0">
                <a:solidFill>
                  <a:schemeClr val="tx2"/>
                </a:solidFill>
              </a:rPr>
              <a:t>Lecture 3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9B69E-72D0-4791-8E09-C57F2BCE0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7652"/>
            <a:ext cx="9144000" cy="520148"/>
          </a:xfrm>
        </p:spPr>
        <p:txBody>
          <a:bodyPr/>
          <a:lstStyle/>
          <a:p>
            <a:r>
              <a:rPr lang="en-GB" altLang="zh-CN" dirty="0">
                <a:solidFill>
                  <a:srgbClr val="FF0000"/>
                </a:solidFill>
              </a:rPr>
              <a:t>Biaoshuai Tao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638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307062-4049-43BB-B653-328C8E3106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the dictator.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307062-4049-43BB-B653-328C8E3106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38528-3515-4E42-87F7-6672F8E985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1009243" cy="491310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Consider any two alternatives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/>
                  <a:t>, and a third alternative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We aim to show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Consider the following modified profile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CN" dirty="0"/>
                  <a:t>’s position changed: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By IIA, this modification does not change the order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appears in the same way as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before, so Pairwise Neutrality implies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CN" dirty="0"/>
                  <a:t>. Similarly,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Thus,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38528-3515-4E42-87F7-6672F8E985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1009243" cy="4913105"/>
              </a:xfrm>
              <a:blipFill>
                <a:blip r:embed="rId3"/>
                <a:stretch>
                  <a:fillRect l="-831" t="-2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0D68E31-5052-441C-A18F-3632E212F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388" y="3095705"/>
            <a:ext cx="4939334" cy="179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D4E73-F250-4D6F-9A31-7C5E2CA04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Social Choice Function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4FD47D-64E0-448C-9914-9B4E26B6E8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Social Choice Function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zh-CN" altLang="en-US" dirty="0"/>
              </a:p>
              <a:p>
                <a:r>
                  <a:rPr lang="en-US" altLang="zh-CN" dirty="0"/>
                  <a:t>What are the good properties for a social choice function?</a:t>
                </a:r>
              </a:p>
              <a:p>
                <a:r>
                  <a:rPr lang="en-US" altLang="zh-CN" dirty="0"/>
                  <a:t>IIA does not apply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4FD47D-64E0-448C-9914-9B4E26B6E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38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BFEA-BE42-4F7A-80A2-1DD18E93A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Strategy-</a:t>
            </a:r>
            <a:r>
              <a:rPr lang="en-US" altLang="zh-CN" dirty="0" err="1"/>
              <a:t>Proofness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B746B2-A87E-48C4-A90F-223513B250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 social choice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can be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strategically manipulated </a:t>
                </a:r>
                <a:r>
                  <a:rPr lang="en-US" altLang="zh-CN" dirty="0"/>
                  <a:t>by voter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if,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some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dirty="0"/>
                  <a:t>, we have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strategy-proof</a:t>
                </a:r>
                <a:r>
                  <a:rPr lang="en-US" altLang="zh-CN" dirty="0"/>
                  <a:t> if it is not strategically manipulatable by any agent.</a:t>
                </a:r>
              </a:p>
              <a:p>
                <a:r>
                  <a:rPr lang="en-US" altLang="zh-CN" dirty="0"/>
                  <a:t>Strategy-Proof/Truthful/Incentive-Compatible:</a:t>
                </a:r>
              </a:p>
              <a:p>
                <a:pPr lvl="1"/>
                <a:r>
                  <a:rPr lang="en-US" altLang="zh-CN" dirty="0"/>
                  <a:t>“truth-telling is a dominant strategy”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B746B2-A87E-48C4-A90F-223513B25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12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DC5C-B10C-49B4-97B5-43BD96E0A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Majority Vote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1B11E7-C006-4582-81D2-1B4CE1028B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Majority Vote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outputs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ranked top for most agents.</a:t>
                </a:r>
              </a:p>
              <a:p>
                <a:r>
                  <a:rPr lang="en-US" altLang="zh-CN" dirty="0"/>
                  <a:t>Is it strategy-proof?</a:t>
                </a:r>
              </a:p>
              <a:p>
                <a:r>
                  <a:rPr lang="en-US" altLang="zh-CN" dirty="0"/>
                  <a:t>For two alternatives?</a:t>
                </a:r>
              </a:p>
              <a:p>
                <a:r>
                  <a:rPr lang="en-US" altLang="zh-CN" dirty="0"/>
                  <a:t>For more than two alternatives?</a:t>
                </a:r>
              </a:p>
              <a:p>
                <a:r>
                  <a:rPr lang="en-US" altLang="zh-CN" b="1" dirty="0"/>
                  <a:t>ANS</a:t>
                </a:r>
                <a:r>
                  <a:rPr lang="en-US" altLang="zh-CN" dirty="0"/>
                  <a:t>: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yes</a:t>
                </a:r>
                <a:r>
                  <a:rPr lang="en-US" altLang="zh-CN" dirty="0"/>
                  <a:t> for two alternatives;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no</a:t>
                </a:r>
                <a:r>
                  <a:rPr lang="en-US" altLang="zh-CN" dirty="0"/>
                  <a:t> for more than two alternatives…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1B11E7-C006-4582-81D2-1B4CE1028B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1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A8204A-D647-492F-A224-B025B5C47D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Strategy-</a:t>
                </a:r>
                <a:r>
                  <a:rPr lang="en-US" altLang="zh-CN" dirty="0" err="1"/>
                  <a:t>Proofness</a:t>
                </a:r>
                <a:r>
                  <a:rPr lang="en-US" altLang="zh-CN" dirty="0"/>
                  <a:t>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altLang="zh-CN" dirty="0"/>
                  <a:t> Alternatives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A8204A-D647-492F-A224-B025B5C47D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8DAC5-C124-4D71-A11B-2B0E7B9041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Can you design a strategy-proof social choice function for more than two alternatives?</a:t>
                </a:r>
              </a:p>
              <a:p>
                <a:r>
                  <a:rPr lang="en-US" altLang="zh-CN" dirty="0"/>
                  <a:t>[Not “onto”] Choose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such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only allowed to output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. Then implement majority vote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[Dictatorship]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outputs the top-ranking alternative for agent 1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8DAC5-C124-4D71-A11B-2B0E7B9041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 r="-15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90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8DFD8-0C61-4AE2-B05E-D008DEBE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Gibbard</a:t>
            </a:r>
            <a:r>
              <a:rPr lang="en-US" altLang="zh-CN" dirty="0"/>
              <a:t>-Satterthwaite Theorem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C11F7-61BF-4745-8214-695931D8B7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altLang="zh-CN" dirty="0"/>
                  <a:t>, any social choice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fails</a:t>
                </a:r>
                <a:r>
                  <a:rPr lang="en-US" altLang="zh-CN" dirty="0"/>
                  <a:t> at least one of the followings: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 is strategy-proof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 is onto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 is not a dictatorship</a:t>
                </a:r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Onto</a:t>
                </a:r>
                <a:r>
                  <a:rPr lang="en-US" altLang="zh-CN" dirty="0"/>
                  <a:t>: For any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/>
                  <a:t>, there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dirty="0"/>
                  <a:t> such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Dictatorship</a:t>
                </a:r>
                <a:r>
                  <a:rPr lang="en-US" altLang="zh-CN" dirty="0"/>
                  <a:t>: There exists an agent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such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whenever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maximum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C11F7-61BF-4745-8214-695931D8B7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955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314A-8D1B-4CAC-940D-3CF1AFA4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Proof Sketch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1BA84F-E555-46F5-AC4F-13C968917E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satisfies strategy-</a:t>
                </a:r>
                <a:r>
                  <a:rPr lang="en-US" altLang="zh-CN" dirty="0" err="1"/>
                  <a:t>proofness</a:t>
                </a:r>
                <a:r>
                  <a:rPr lang="en-US" altLang="zh-CN" dirty="0"/>
                  <a:t>, onto, and non-dictatorship.</a:t>
                </a:r>
              </a:p>
              <a:p>
                <a:r>
                  <a:rPr lang="en-US" altLang="zh-CN" dirty="0"/>
                  <a:t>Extend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 a social welfare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Show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satisfies unanimity, IIA, and non-dictatorship.</a:t>
                </a:r>
              </a:p>
              <a:p>
                <a:r>
                  <a:rPr lang="en-US" altLang="zh-CN" dirty="0"/>
                  <a:t>Arrow’s impossibility theorem gives a contradiction.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1BA84F-E555-46F5-AC4F-13C968917E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66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BA9D09-160D-4BA8-9FAE-64ECAD8D75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Extending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BA9D09-160D-4BA8-9FAE-64ECAD8D7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263E198-191B-4EE8-A76F-98E80B075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9341"/>
            <a:ext cx="12192000" cy="530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77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41134-2CE4-482A-BAB8-668530663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Exercise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AAE8E-7903-4956-8828-5DCEDD444F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To complete the proof of </a:t>
                </a:r>
                <a:r>
                  <a:rPr lang="en-US" altLang="zh-CN" dirty="0" err="1"/>
                  <a:t>Gibbard</a:t>
                </a:r>
                <a:r>
                  <a:rPr lang="en-US" altLang="zh-CN" dirty="0"/>
                  <a:t>-Satterthwaite Theorem, we need to prove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The output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total order, so that the extension is valid.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b="0" dirty="0"/>
                  <a:t>The extended social welfare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satisfies unanimity, IIA, and non-dictatorship.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Exercise</a:t>
                </a:r>
                <a:r>
                  <a:rPr lang="en-US" altLang="zh-CN" dirty="0"/>
                  <a:t>!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AAE8E-7903-4956-8828-5DCEDD444F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 r="-15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225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A3EF9-4965-470F-AA62-DAB5248E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Bypassing </a:t>
            </a:r>
            <a:r>
              <a:rPr lang="en-US" altLang="zh-CN" dirty="0" err="1"/>
              <a:t>Gibbard</a:t>
            </a:r>
            <a:r>
              <a:rPr lang="en-US" altLang="zh-CN" dirty="0"/>
              <a:t>-Satterthwaite Theorem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A02C9-4CEC-423B-8155-EB463A6BE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Bypassing the impossibility result of </a:t>
            </a:r>
            <a:r>
              <a:rPr lang="en-US" altLang="zh-CN" dirty="0" err="1"/>
              <a:t>Gibbard</a:t>
            </a:r>
            <a:r>
              <a:rPr lang="en-US" altLang="zh-CN" dirty="0"/>
              <a:t>-Satterthwaite Theorem: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Mechanism with Money [this lecture]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Restricted Domain of Preferences [future lecture (probably)]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925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F645C-3B84-43BC-8F5A-1CF28EBB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Social Choice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F8100-51A3-48B7-AA90-34B58112A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Aggregating individuals’ opinions/preferences/interests to reach a </a:t>
            </a:r>
            <a:r>
              <a:rPr lang="en-US" altLang="zh-CN" dirty="0">
                <a:solidFill>
                  <a:srgbClr val="FF0000"/>
                </a:solidFill>
              </a:rPr>
              <a:t>collective decision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/>
              <a:t>Voting</a:t>
            </a:r>
          </a:p>
          <a:p>
            <a:pPr lvl="1"/>
            <a:r>
              <a:rPr lang="en-US" altLang="zh-CN" dirty="0"/>
              <a:t>Fair division</a:t>
            </a:r>
          </a:p>
          <a:p>
            <a:pPr lvl="1"/>
            <a:r>
              <a:rPr lang="en-US" altLang="zh-CN" dirty="0"/>
              <a:t>Etc.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9670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1D9A-1F5C-44B5-A0FF-963D7277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Social Choice with Money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EBCC45-6AB7-4724-89A2-80D26883A5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770704" cy="4561923"/>
              </a:xfrm>
            </p:spPr>
            <p:txBody>
              <a:bodyPr/>
              <a:lstStyle/>
              <a:p>
                <a:r>
                  <a:rPr lang="en-US" altLang="zh-CN" u="sng" dirty="0"/>
                  <a:t>Previous model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says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prefers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, but it does not say “by how much”</a:t>
                </a:r>
              </a:p>
              <a:p>
                <a:r>
                  <a:rPr lang="en-US" altLang="zh-CN" u="sng" dirty="0"/>
                  <a:t>New model</a:t>
                </a:r>
                <a:r>
                  <a:rPr lang="en-US" altLang="zh-CN" dirty="0"/>
                  <a:t>: Each agent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has a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valuation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altLang="zh-CN" dirty="0"/>
              </a:p>
              <a:p>
                <a:r>
                  <a:rPr lang="en-US" altLang="zh-CN" u="sng" dirty="0"/>
                  <a:t>New social choice function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takes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valuation functions as inputs, and outputs a winning alternative.</a:t>
                </a:r>
              </a:p>
              <a:p>
                <a:r>
                  <a:rPr lang="en-US" altLang="zh-CN" dirty="0"/>
                  <a:t>Can we design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that is strategy-proof, onto, and non-dictatorship?</a:t>
                </a:r>
              </a:p>
              <a:p>
                <a:r>
                  <a:rPr lang="en-US" altLang="zh-CN" u="sng" dirty="0"/>
                  <a:t>With Money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: the winning alternative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: amount of money that agent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needs to pay</a:t>
                </a:r>
              </a:p>
              <a:p>
                <a:pPr lvl="1"/>
                <a:r>
                  <a:rPr lang="en-US" altLang="zh-CN" dirty="0"/>
                  <a:t>Quasilinear utility: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EBCC45-6AB7-4724-89A2-80D26883A5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770704" cy="4561923"/>
              </a:xfrm>
              <a:blipFill>
                <a:blip r:embed="rId2"/>
                <a:stretch>
                  <a:fillRect l="-1019" t="-2270" r="-963" b="-9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0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8499-F147-4935-8241-0C21755E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Single-Item Auction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C5CC1C-9927-4C5C-8565-E0741849B5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1102010" cy="4899853"/>
              </a:xfrm>
            </p:spPr>
            <p:txBody>
              <a:bodyPr/>
              <a:lstStyle/>
              <a:p>
                <a:r>
                  <a:rPr lang="en-US" altLang="zh-CN" dirty="0"/>
                  <a:t>An item is going to be allocated to one of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agents</a:t>
                </a:r>
              </a:p>
              <a:p>
                <a:r>
                  <a:rPr lang="en-US" altLang="zh-CN" dirty="0"/>
                  <a:t>This item is worth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 agent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We have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alternatives: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: allocate the item to agent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[</a:t>
                </a:r>
                <a:r>
                  <a:rPr lang="en-US" altLang="zh-CN" b="1" dirty="0"/>
                  <a:t>Objective</a:t>
                </a:r>
                <a:r>
                  <a:rPr lang="en-US" altLang="zh-CN" dirty="0"/>
                  <a:t>] Design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such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 where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is the maximum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 is strategy-proof</a:t>
                </a:r>
              </a:p>
              <a:p>
                <a:r>
                  <a:rPr lang="en-US" altLang="zh-CN" dirty="0"/>
                  <a:t>Attempt 1: no payment: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=⋯=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Attempt 2: pay your bid (first-price auction):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C5CC1C-9927-4C5C-8565-E0741849B5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1102010" cy="4899853"/>
              </a:xfrm>
              <a:blipFill>
                <a:blip r:embed="rId2"/>
                <a:stretch>
                  <a:fillRect l="-933" t="-2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97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D71D0-8E08-488B-B5AD-66FAB856C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Vickrey’s</a:t>
            </a:r>
            <a:r>
              <a:rPr lang="en-US" altLang="zh-CN" dirty="0"/>
              <a:t> Second Price Auction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F10760-2B02-4D79-ACEF-0996916129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where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is the highest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dirty="0"/>
                  <a:t> is the second-highest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strategy-proof. Can you see why?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F10760-2B02-4D79-ACEF-0996916129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52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0249-4464-4FF7-B980-569706080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Mechanism with Money - Setting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E910CE-5C6C-4E2C-A38C-55063B06C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34201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A set of alternatives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Each agent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has a valuation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dirty="0"/>
                  <a:t>: the set of all possible valuation functions</a:t>
                </a:r>
              </a:p>
              <a:p>
                <a:r>
                  <a:rPr lang="en-US" altLang="zh-CN" dirty="0"/>
                  <a:t>A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mechanism</a:t>
                </a:r>
                <a:r>
                  <a:rPr lang="en-US" altLang="zh-CN" dirty="0"/>
                  <a:t> is a collection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functions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takes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valuation functions as inputs and outputs the winning alternative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takes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valuation functions as inputs and outputs the amount of money agent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needs to pay</a:t>
                </a:r>
              </a:p>
              <a:p>
                <a:r>
                  <a:rPr lang="en-US" altLang="zh-CN" dirty="0"/>
                  <a:t>Strategy-</a:t>
                </a:r>
                <a:r>
                  <a:rPr lang="en-US" altLang="zh-CN" dirty="0" err="1"/>
                  <a:t>Proofness</a:t>
                </a:r>
                <a:r>
                  <a:rPr lang="en-US" altLang="zh-CN" dirty="0"/>
                  <a:t>: for any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dirty="0"/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E910CE-5C6C-4E2C-A38C-55063B06C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34201"/>
              </a:xfrm>
              <a:blipFill>
                <a:blip r:embed="rId2"/>
                <a:stretch>
                  <a:fillRect l="-1043" t="-2188" r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21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8C0F-F70C-4C58-B306-F9B1E9E3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VCG Mechanisms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A0D0E-7EBC-4785-B71F-58D70CCCA3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A mechanism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called a Vickery-Clarke-Groves (VCG) mechanism if</a:t>
                </a:r>
              </a:p>
              <a:p>
                <a:r>
                  <a:rPr lang="en-US" altLang="zh-CN" b="0" dirty="0"/>
                  <a:t>The output alternative maximizes the social welfare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Each payment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of the following format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some function that does not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A0D0E-7EBC-4785-B71F-58D70CCCA3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217" t="-2219" r="-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68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1B0BA-ABBD-4C3F-A404-7D3ABF043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Strategy-</a:t>
            </a:r>
            <a:r>
              <a:rPr lang="en-US" altLang="zh-CN" dirty="0" err="1"/>
              <a:t>Proofness</a:t>
            </a:r>
            <a:r>
              <a:rPr lang="en-US" altLang="zh-CN" dirty="0"/>
              <a:t> of VCG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A52594-670E-4C95-A4DE-9FEE205078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6733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</a:rPr>
                  <a:t>Theorem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. Every VCG mechanism is strategy-proof.</a:t>
                </a:r>
              </a:p>
              <a:p>
                <a:r>
                  <a:rPr lang="en-US" altLang="zh-CN" b="1" dirty="0"/>
                  <a:t>Proof</a:t>
                </a:r>
                <a:r>
                  <a:rPr lang="en-US" altLang="zh-CN" dirty="0"/>
                  <a:t> [Sketch]. For each agent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, his/her utility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       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       =−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Agent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’s utility is given by the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social welfare </a:t>
                </a:r>
                <a:r>
                  <a:rPr lang="en-US" altLang="zh-CN" dirty="0"/>
                  <a:t>minus some term that is independent of his “action”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Truth-telling maximizes his/her utility as VCG maximizes social welfare.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A52594-670E-4C95-A4DE-9FEE20507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67332"/>
              </a:xfrm>
              <a:blipFill>
                <a:blip r:embed="rId2"/>
                <a:stretch>
                  <a:fillRect l="-1043" t="-2937" b="-2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02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0C5C-9A48-4A33-8446-DCE0B88D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Intuitions Behinds VCG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61AE1C-7491-4400-8D93-E5E1ED836B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The payment function is set such that each agent’s utility is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aligned</a:t>
                </a:r>
                <a:r>
                  <a:rPr lang="en-US" altLang="zh-CN" dirty="0"/>
                  <a:t> with the social welfare.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61AE1C-7491-4400-8D93-E5E1ED836B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21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82B232-EA1E-45F3-A755-28B2EB3DF8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82B232-EA1E-45F3-A755-28B2EB3DF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918B24-3FE0-49B0-B5C4-C800FE4FEE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02617" cy="4351338"/>
              </a:xfrm>
            </p:spPr>
            <p:txBody>
              <a:bodyPr/>
              <a:lstStyle/>
              <a:p>
                <a:r>
                  <a:rPr lang="en-US" altLang="zh-CN" dirty="0"/>
                  <a:t>We have seen that every VCG mechanism is</a:t>
                </a:r>
              </a:p>
              <a:p>
                <a:pPr lvl="1"/>
                <a:r>
                  <a:rPr lang="en-US" altLang="zh-CN" dirty="0"/>
                  <a:t>Social Welfare Maximizing, and</a:t>
                </a:r>
              </a:p>
              <a:p>
                <a:pPr lvl="1"/>
                <a:r>
                  <a:rPr lang="en-US" altLang="zh-CN" dirty="0"/>
                  <a:t>Strategy-Proof</a:t>
                </a:r>
              </a:p>
              <a:p>
                <a:r>
                  <a:rPr lang="en-US" altLang="zh-CN" dirty="0"/>
                  <a:t>How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 the payment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zh-CN" dirty="0"/>
                  <a:t>?</a:t>
                </a:r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[No Positive Transfer]</a:t>
                </a:r>
                <a:r>
                  <a:rPr lang="en-US" altLang="zh-CN" dirty="0"/>
                  <a:t> We want the payment to be non-negative:</a:t>
                </a:r>
              </a:p>
              <a:p>
                <a:pPr lvl="1"/>
                <a:r>
                  <a:rPr lang="en-US" altLang="zh-CN" dirty="0"/>
                  <a:t>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 is not good!</a:t>
                </a:r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[Individual Rational]</a:t>
                </a:r>
                <a:r>
                  <a:rPr lang="en-US" altLang="zh-CN" dirty="0"/>
                  <a:t> We want each agent to have non-negative utility: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cannot be too large!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918B24-3FE0-49B0-B5C4-C800FE4FEE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02617" cy="4351338"/>
              </a:xfrm>
              <a:blipFill>
                <a:blip r:embed="rId3"/>
                <a:stretch>
                  <a:fillRect l="-942" t="-2521" r="-14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55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CBB3-3757-48B2-9DCD-0448276F2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Clarke Pivot Rule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C9E114-1089-4316-B2F2-5FF12FFFF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the highest social welfare if agent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excluded from the game.</a:t>
                </a:r>
              </a:p>
              <a:p>
                <a:r>
                  <a:rPr lang="en-US" altLang="zh-CN" b="0" dirty="0"/>
                  <a:t>The payment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damage</a:t>
                </a:r>
                <a:r>
                  <a:rPr lang="en-US" altLang="zh-CN" dirty="0"/>
                  <a:t> to the social welfare due to agent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’s participation.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C9E114-1089-4316-B2F2-5FF12FFFF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9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92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3DA73-D41B-4BB6-84D8-0ABCD05E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Properties of Payment Function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5B380B-CDD3-4069-B4FF-25F88B95E9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Non-negative payment: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maximizes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nary>
                  </m:oMath>
                </a14:m>
                <a:endParaRPr lang="en-US" altLang="zh-CN" dirty="0"/>
              </a:p>
              <a:p>
                <a:r>
                  <a:rPr lang="en-US" altLang="zh-CN" dirty="0"/>
                  <a:t>Non-negative utility: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limLow>
                      <m:limLow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lim>
                    </m:limLow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nary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nary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nary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maximizes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5B380B-CDD3-4069-B4FF-25F88B95E9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05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44578-81E2-46C1-BE26-725BAE1F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Social Choice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80732-C424-4B83-B670-B6EA3E5397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 set of alternatives/candidates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A set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agents/voters</a:t>
                </a:r>
              </a:p>
              <a:p>
                <a:r>
                  <a:rPr lang="en-US" altLang="zh-CN" dirty="0"/>
                  <a:t>Each agent/voter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has a total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over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/>
                  <a:t>, describing his/her preference.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dirty="0"/>
                  <a:t>: the set of 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|!</m:t>
                    </m:r>
                  </m:oMath>
                </a14:m>
                <a:r>
                  <a:rPr lang="en-US" altLang="zh-CN" dirty="0"/>
                  <a:t> possible preferences.</a:t>
                </a:r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Social Welfare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Social Choice Function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80732-C424-4B83-B670-B6EA3E5397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58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8C0F-F70C-4C58-B306-F9B1E9E3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VCG with Clarke Pivot Rule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A0D0E-7EBC-4785-B71F-58D70CCCA3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A mechanism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called a Vickery-Clarke-Groves (VCG) mechanism if</a:t>
                </a:r>
              </a:p>
              <a:p>
                <a:r>
                  <a:rPr lang="en-US" altLang="zh-CN" b="0" dirty="0"/>
                  <a:t>The output alternative maximizes the social welfare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Each payment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of the following format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A0D0E-7EBC-4785-B71F-58D70CCCA3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217" t="-2219" r="-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143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0340-FCF5-4D84-BB95-1AFC81FE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Second-Price Auction (Revisited)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C9538-312F-4BB4-AF5D-9B9F1007A9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353800" cy="46672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Second-Price Auction</a:t>
                </a:r>
                <a:r>
                  <a:rPr lang="en-US" altLang="zh-CN" dirty="0"/>
                  <a:t>: The agent with the highest bid wins, and pay for the second-highest bid.</a:t>
                </a:r>
              </a:p>
              <a:p>
                <a:r>
                  <a:rPr lang="en-US" altLang="zh-CN" dirty="0"/>
                  <a:t>Second-Price Auction is a special case of VCG with Clarke Pivot</a:t>
                </a:r>
              </a:p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be the winner.</a:t>
                </a:r>
              </a:p>
              <a:p>
                <a:r>
                  <a:rPr lang="en-US" altLang="zh-CN" dirty="0"/>
                  <a:t>For each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lim>
                    </m:limLow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zh-CN" altLang="en-US" dirty="0"/>
              </a:p>
              <a:p>
                <a:pPr lvl="1"/>
                <a:r>
                  <a:rPr lang="en-US" altLang="zh-CN" dirty="0"/>
                  <a:t>So the payment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For agent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lim>
                    </m:limLow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dirty="0"/>
                  <a:t> is the second-highest bid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So the payment is exactly the second-highest bid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C9538-312F-4BB4-AF5D-9B9F1007A9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353800" cy="4667250"/>
              </a:xfrm>
              <a:blipFill>
                <a:blip r:embed="rId2"/>
                <a:stretch>
                  <a:fillRect l="-967" t="-3003" r="-967" b="-1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85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D7F6-AF36-4950-BB34-312016CAA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Multiunit Auction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07D24-7846-4FCD-A5F7-F4B963C856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identical items are sold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agents (with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Each agent is only interested in one item</a:t>
                </a:r>
              </a:p>
              <a:p>
                <a:r>
                  <a:rPr lang="en-US" altLang="zh-CN" dirty="0"/>
                  <a:t>Each agent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has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 one item</a:t>
                </a:r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What will VCG do?</a:t>
                </a:r>
              </a:p>
              <a:p>
                <a:r>
                  <a:rPr lang="en-US" altLang="zh-CN" dirty="0">
                    <a:solidFill>
                      <a:schemeClr val="accent1"/>
                    </a:solidFill>
                  </a:rPr>
                  <a:t>ANS: Allocate items to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agents with the highest bids, and charge each of them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altLang="zh-CN" dirty="0">
                    <a:solidFill>
                      <a:schemeClr val="accent1"/>
                    </a:solidFill>
                  </a:rPr>
                  <a:t>-</a:t>
                </a:r>
                <a:r>
                  <a:rPr lang="en-US" altLang="zh-CN" dirty="0" err="1">
                    <a:solidFill>
                      <a:schemeClr val="accent1"/>
                    </a:solidFill>
                  </a:rPr>
                  <a:t>th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 highest bid.</a:t>
                </a:r>
                <a:endParaRPr lang="en-US" altLang="zh-CN" dirty="0"/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Heterogeneous items and general valuations?</a:t>
                </a:r>
              </a:p>
              <a:p>
                <a:r>
                  <a:rPr lang="en-US" altLang="zh-CN" dirty="0">
                    <a:solidFill>
                      <a:schemeClr val="accent1"/>
                    </a:solidFill>
                  </a:rPr>
                  <a:t>Combinatorial Auction</a:t>
                </a:r>
                <a:r>
                  <a:rPr lang="en-US" altLang="zh-CN" dirty="0"/>
                  <a:t> [Chapter 11 of the Textbook]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07D24-7846-4FCD-A5F7-F4B963C856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366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2DE61-4B5D-4406-BBB8-5FA0D7DB0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Combinatorial Auction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E7867D-7F52-4F6C-86F7-ABAE76A65E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 set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dirty="0"/>
                  <a:t>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items</a:t>
                </a:r>
              </a:p>
              <a:p>
                <a:r>
                  <a:rPr lang="en-US" altLang="zh-CN" dirty="0"/>
                  <a:t>A set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agents</a:t>
                </a:r>
              </a:p>
              <a:p>
                <a:r>
                  <a:rPr lang="en-US" altLang="zh-CN" dirty="0"/>
                  <a:t>Each agent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’s valuation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We can run VCG to get strategy-</a:t>
                </a:r>
                <a:r>
                  <a:rPr lang="en-US" altLang="zh-CN" dirty="0" err="1"/>
                  <a:t>proofness</a:t>
                </a:r>
                <a:r>
                  <a:rPr lang="en-US" altLang="zh-CN" dirty="0"/>
                  <a:t> and social-welfare-maximizing. However, …</a:t>
                </a:r>
              </a:p>
              <a:p>
                <a:r>
                  <a:rPr lang="en-US" altLang="zh-CN" dirty="0"/>
                  <a:t>Exponential running time:</a:t>
                </a:r>
              </a:p>
              <a:p>
                <a:pPr lvl="1"/>
                <a:r>
                  <a:rPr lang="en-US" altLang="zh-CN" dirty="0"/>
                  <a:t>Number of “alternatives”: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E7867D-7F52-4F6C-86F7-ABAE76A65E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48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5C17D-80FE-4217-BA85-82651133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This Lecture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CAA2B-4C0A-4970-AF68-D5098FCD5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Social choice</a:t>
            </a:r>
          </a:p>
          <a:p>
            <a:pPr lvl="1"/>
            <a:r>
              <a:rPr lang="en-US" altLang="zh-CN" dirty="0"/>
              <a:t>Arrow’s impossibility theorem</a:t>
            </a:r>
          </a:p>
          <a:p>
            <a:pPr lvl="1"/>
            <a:r>
              <a:rPr lang="en-US" altLang="zh-CN" dirty="0" err="1"/>
              <a:t>Gibbard</a:t>
            </a:r>
            <a:r>
              <a:rPr lang="en-US" altLang="zh-CN" dirty="0"/>
              <a:t>-Satterthwaite Theorem </a:t>
            </a:r>
          </a:p>
          <a:p>
            <a:pPr lvl="2"/>
            <a:r>
              <a:rPr lang="en-US" altLang="zh-CN" dirty="0"/>
              <a:t>Strategy-proof is impossible</a:t>
            </a:r>
          </a:p>
          <a:p>
            <a:r>
              <a:rPr lang="en-US" altLang="zh-CN" dirty="0"/>
              <a:t>Social choice with money</a:t>
            </a:r>
          </a:p>
          <a:p>
            <a:pPr lvl="1"/>
            <a:r>
              <a:rPr lang="en-US" altLang="zh-CN" dirty="0"/>
              <a:t>VCG mechanism (with Clarke Pivot Rule)</a:t>
            </a:r>
          </a:p>
          <a:p>
            <a:pPr lvl="2"/>
            <a:r>
              <a:rPr lang="en-US" altLang="zh-CN" dirty="0"/>
              <a:t>Maximizes social welfare</a:t>
            </a:r>
          </a:p>
          <a:p>
            <a:pPr lvl="2"/>
            <a:r>
              <a:rPr lang="en-US" altLang="zh-CN" dirty="0"/>
              <a:t>Enable strategy-</a:t>
            </a:r>
            <a:r>
              <a:rPr lang="en-US" altLang="zh-CN" dirty="0" err="1"/>
              <a:t>proofness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972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DD1C-35C4-49C7-8B72-354C9293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Social Welfare Function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D21F6C-0237-4F16-AC1D-34B791861D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What is a good solution for two alternatives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/>
                  <a:t>?</a:t>
                </a:r>
              </a:p>
              <a:p>
                <a:r>
                  <a:rPr lang="en-US" altLang="zh-CN" dirty="0"/>
                  <a:t>ANS: majority vote</a:t>
                </a:r>
              </a:p>
              <a:p>
                <a:r>
                  <a:rPr lang="en-US" altLang="zh-CN" dirty="0"/>
                  <a:t>How about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altLang="zh-CN" dirty="0"/>
                  <a:t>?</a:t>
                </a:r>
              </a:p>
              <a:p>
                <a:r>
                  <a:rPr lang="en-US" altLang="zh-CN" dirty="0"/>
                  <a:t>Condorcet’s Paradox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D21F6C-0237-4F16-AC1D-34B791861D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6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C328C-72DA-4401-A9E9-68A6CE35B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17087" cy="1325563"/>
          </a:xfrm>
        </p:spPr>
        <p:txBody>
          <a:bodyPr/>
          <a:lstStyle/>
          <a:p>
            <a:r>
              <a:rPr lang="en-US" altLang="zh-CN" dirty="0"/>
              <a:t>Good Properties for Social Welfare Functions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5B128B-25DB-423C-9367-11056E6A28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[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Unanimity</a:t>
                </a:r>
                <a:r>
                  <a:rPr lang="en-US" altLang="zh-CN" dirty="0"/>
                  <a:t>]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 every voter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, 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 &lt;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[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Non-dictatorship</a:t>
                </a:r>
                <a:r>
                  <a:rPr lang="en-US" altLang="zh-CN" dirty="0"/>
                  <a:t>] There does not exist a voter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such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always holds.</a:t>
                </a:r>
              </a:p>
              <a:p>
                <a:r>
                  <a:rPr lang="en-US" altLang="zh-CN" dirty="0"/>
                  <a:t>[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Independence of Irrelevant Alternatives (IIA)</a:t>
                </a:r>
                <a:r>
                  <a:rPr lang="en-US" altLang="zh-CN" dirty="0"/>
                  <a:t>] The output relation between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only depends on agents’ preferences over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, and is irrelevant to any other alternative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[IIA] Formally,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dirty="0"/>
                  <a:t>, if we denote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 &lt;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/>
                  <a:t>, 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 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implies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5B128B-25DB-423C-9367-11056E6A28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348" b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7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1BA8-E512-437F-9919-3BC5465A3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Arrow’s Impossibility Theorem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3FCA7-CD54-4F9B-A1A5-E06BF6E6E2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[Arrow’s Impossibility Theorem]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Every social welfare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fails</a:t>
                </a:r>
                <a:r>
                  <a:rPr lang="en-US" altLang="zh-CN" dirty="0"/>
                  <a:t> at least one of the followings: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Unanimity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IIA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Non-dictatorship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3FCA7-CD54-4F9B-A1A5-E06BF6E6E2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2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180E-EBFE-46E0-B7CB-AFAFC6CB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Proof of Arrow’s Theorem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80580E-B203-4E3B-A8EE-6F2974DD15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satisfies unanimity and IIA. We will show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dictatorship.</a:t>
                </a:r>
              </a:p>
              <a:p>
                <a:r>
                  <a:rPr lang="en-US" altLang="zh-CN" b="1" dirty="0"/>
                  <a:t>Lemma</a:t>
                </a:r>
                <a:r>
                  <a:rPr lang="en-US" altLang="zh-CN" dirty="0"/>
                  <a:t> [Pairwise Neutrality].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be two profiles such that, for every player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. 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 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b="1" dirty="0"/>
                  <a:t>Proof</a:t>
                </a:r>
                <a:r>
                  <a:rPr lang="en-US" altLang="zh-CN" dirty="0"/>
                  <a:t>. Assume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WLOG (by renaming the alternatives).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80580E-B203-4E3B-A8EE-6F2974DD15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63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30DE0-DD57-427E-BEEC-2BB170FB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Pairwise Neutrality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CB2E67-66B2-4D57-A8EE-F4581486C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12982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Merge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as follows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By IIA, the order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 is not changed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CN" dirty="0"/>
                  <a:t>; the order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 is not changed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By IIA, we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dirty="0"/>
                  <a:t> since we only care about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By unanimity, we have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Since we have assumed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, we have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, so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CB2E67-66B2-4D57-A8EE-F4581486C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12982"/>
                <a:ext cx="10515600" cy="5032375"/>
              </a:xfrm>
              <a:blipFill>
                <a:blip r:embed="rId2"/>
                <a:stretch>
                  <a:fillRect l="-1043" t="-2058" b="-1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7D792D1-AAAC-4EB1-8AE0-DD3B02C4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58" y="2216712"/>
            <a:ext cx="7481059" cy="210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3CB9C-5A81-40A4-9C3E-E346BF890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Proof of Arrow’s Theorem (Continued)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959C14-5831-4B40-9175-B4BAB0845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Now, consider any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959C14-5831-4B40-9175-B4BAB0845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2D6C9B1-D6C4-4D32-8512-2BFA60D1F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76" y="2361372"/>
            <a:ext cx="102965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2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1954</Words>
  <Application>Microsoft Office PowerPoint</Application>
  <PresentationFormat>Widescreen</PresentationFormat>
  <Paragraphs>215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等线</vt:lpstr>
      <vt:lpstr>等线 Light</vt:lpstr>
      <vt:lpstr>Arial</vt:lpstr>
      <vt:lpstr>Cambria Math</vt:lpstr>
      <vt:lpstr>Office Theme</vt:lpstr>
      <vt:lpstr>Algorithmic Game Theory  Lecture 3</vt:lpstr>
      <vt:lpstr>Social Choice</vt:lpstr>
      <vt:lpstr>Social Choice</vt:lpstr>
      <vt:lpstr>Social Welfare Function</vt:lpstr>
      <vt:lpstr>Good Properties for Social Welfare Functions</vt:lpstr>
      <vt:lpstr>Arrow’s Impossibility Theorem</vt:lpstr>
      <vt:lpstr>Proof of Arrow’s Theorem</vt:lpstr>
      <vt:lpstr>Pairwise Neutrality</vt:lpstr>
      <vt:lpstr>Proof of Arrow’s Theorem (Continued)</vt:lpstr>
      <vt:lpstr>Prove that i^∗ is the dictator.</vt:lpstr>
      <vt:lpstr>Social Choice Function</vt:lpstr>
      <vt:lpstr>Strategy-Proofness</vt:lpstr>
      <vt:lpstr>Majority Vote</vt:lpstr>
      <vt:lpstr>Strategy-Proofness for &gt;2 Alternatives</vt:lpstr>
      <vt:lpstr>Gibbard-Satterthwaite Theorem</vt:lpstr>
      <vt:lpstr>Proof Sketch</vt:lpstr>
      <vt:lpstr>Extending f to F</vt:lpstr>
      <vt:lpstr>Exercise</vt:lpstr>
      <vt:lpstr>Bypassing Gibbard-Satterthwaite Theorem</vt:lpstr>
      <vt:lpstr>Social Choice with Money</vt:lpstr>
      <vt:lpstr>Single-Item Auction</vt:lpstr>
      <vt:lpstr>Vickrey’s Second Price Auction</vt:lpstr>
      <vt:lpstr>Mechanism with Money - Setting</vt:lpstr>
      <vt:lpstr>VCG Mechanisms</vt:lpstr>
      <vt:lpstr>Strategy-Proofness of VCG</vt:lpstr>
      <vt:lpstr>Intuitions Behinds VCG</vt:lpstr>
      <vt:lpstr>The Choice of h_i</vt:lpstr>
      <vt:lpstr>Clarke Pivot Rule</vt:lpstr>
      <vt:lpstr>Properties of Payment Function</vt:lpstr>
      <vt:lpstr>VCG with Clarke Pivot Rule</vt:lpstr>
      <vt:lpstr>Second-Price Auction (Revisited)</vt:lpstr>
      <vt:lpstr>Multiunit Auction</vt:lpstr>
      <vt:lpstr>Combinatorial Auction</vt:lpstr>
      <vt:lpstr>This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Game Theory  Lecture 3</dc:title>
  <dc:creator>Biaoshuai Tao</dc:creator>
  <cp:lastModifiedBy>Biaoshuai Tao</cp:lastModifiedBy>
  <cp:revision>54</cp:revision>
  <dcterms:created xsi:type="dcterms:W3CDTF">2022-09-06T02:43:42Z</dcterms:created>
  <dcterms:modified xsi:type="dcterms:W3CDTF">2022-09-06T17:51:29Z</dcterms:modified>
</cp:coreProperties>
</file>